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7" r:id="rId2"/>
    <p:sldId id="421" r:id="rId3"/>
    <p:sldId id="524" r:id="rId4"/>
    <p:sldId id="525" r:id="rId5"/>
    <p:sldId id="526" r:id="rId6"/>
    <p:sldId id="527" r:id="rId7"/>
    <p:sldId id="528" r:id="rId8"/>
    <p:sldId id="529" r:id="rId9"/>
    <p:sldId id="530" r:id="rId10"/>
    <p:sldId id="531" r:id="rId11"/>
    <p:sldId id="532" r:id="rId12"/>
    <p:sldId id="533" r:id="rId13"/>
    <p:sldId id="534" r:id="rId14"/>
    <p:sldId id="535" r:id="rId15"/>
    <p:sldId id="536" r:id="rId16"/>
    <p:sldId id="537" r:id="rId17"/>
    <p:sldId id="538" r:id="rId18"/>
    <p:sldId id="539" r:id="rId19"/>
    <p:sldId id="572" r:id="rId20"/>
    <p:sldId id="574" r:id="rId21"/>
    <p:sldId id="575" r:id="rId22"/>
    <p:sldId id="576" r:id="rId23"/>
    <p:sldId id="577" r:id="rId24"/>
    <p:sldId id="578" r:id="rId25"/>
    <p:sldId id="611" r:id="rId26"/>
    <p:sldId id="584" r:id="rId27"/>
    <p:sldId id="585" r:id="rId28"/>
    <p:sldId id="586" r:id="rId29"/>
    <p:sldId id="587" r:id="rId30"/>
    <p:sldId id="588" r:id="rId31"/>
    <p:sldId id="589" r:id="rId32"/>
    <p:sldId id="590" r:id="rId33"/>
    <p:sldId id="591" r:id="rId34"/>
    <p:sldId id="592" r:id="rId35"/>
    <p:sldId id="593" r:id="rId36"/>
    <p:sldId id="594" r:id="rId37"/>
    <p:sldId id="595" r:id="rId38"/>
    <p:sldId id="596" r:id="rId39"/>
    <p:sldId id="597" r:id="rId40"/>
    <p:sldId id="612" r:id="rId41"/>
    <p:sldId id="613" r:id="rId42"/>
    <p:sldId id="598" r:id="rId43"/>
    <p:sldId id="614" r:id="rId44"/>
    <p:sldId id="615" r:id="rId45"/>
    <p:sldId id="599" r:id="rId46"/>
    <p:sldId id="600" r:id="rId47"/>
    <p:sldId id="601" r:id="rId48"/>
    <p:sldId id="603" r:id="rId49"/>
    <p:sldId id="604" r:id="rId50"/>
    <p:sldId id="605" r:id="rId51"/>
    <p:sldId id="602" r:id="rId52"/>
    <p:sldId id="606" r:id="rId53"/>
    <p:sldId id="607" r:id="rId54"/>
    <p:sldId id="608" r:id="rId55"/>
    <p:sldId id="609" r:id="rId56"/>
    <p:sldId id="610" r:id="rId57"/>
    <p:sldId id="616" r:id="rId58"/>
    <p:sldId id="617" r:id="rId59"/>
    <p:sldId id="618" r:id="rId60"/>
    <p:sldId id="619" r:id="rId61"/>
    <p:sldId id="540" r:id="rId62"/>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pitchFamily="34" charset="0"/>
        <a:ea typeface="+mn-ea"/>
        <a:cs typeface="+mn-cs"/>
      </a:defRPr>
    </a:lvl1pPr>
    <a:lvl2pPr marL="457200" algn="l" defTabSz="457200" rtl="0" fontAlgn="base">
      <a:spcBef>
        <a:spcPct val="0"/>
      </a:spcBef>
      <a:spcAft>
        <a:spcPct val="0"/>
      </a:spcAft>
      <a:defRPr kern="1200">
        <a:solidFill>
          <a:schemeClr val="tx1"/>
        </a:solidFill>
        <a:latin typeface="Arial" pitchFamily="34" charset="0"/>
        <a:ea typeface="+mn-ea"/>
        <a:cs typeface="+mn-cs"/>
      </a:defRPr>
    </a:lvl2pPr>
    <a:lvl3pPr marL="914400" algn="l" defTabSz="457200" rtl="0" fontAlgn="base">
      <a:spcBef>
        <a:spcPct val="0"/>
      </a:spcBef>
      <a:spcAft>
        <a:spcPct val="0"/>
      </a:spcAft>
      <a:defRPr kern="1200">
        <a:solidFill>
          <a:schemeClr val="tx1"/>
        </a:solidFill>
        <a:latin typeface="Arial" pitchFamily="34" charset="0"/>
        <a:ea typeface="+mn-ea"/>
        <a:cs typeface="+mn-cs"/>
      </a:defRPr>
    </a:lvl3pPr>
    <a:lvl4pPr marL="1371600" algn="l" defTabSz="457200" rtl="0" fontAlgn="base">
      <a:spcBef>
        <a:spcPct val="0"/>
      </a:spcBef>
      <a:spcAft>
        <a:spcPct val="0"/>
      </a:spcAft>
      <a:defRPr kern="1200">
        <a:solidFill>
          <a:schemeClr val="tx1"/>
        </a:solidFill>
        <a:latin typeface="Arial" pitchFamily="34" charset="0"/>
        <a:ea typeface="+mn-ea"/>
        <a:cs typeface="+mn-cs"/>
      </a:defRPr>
    </a:lvl4pPr>
    <a:lvl5pPr marL="1828800" algn="l" defTabSz="457200"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000099"/>
    <a:srgbClr val="FF0000"/>
    <a:srgbClr val="EBA905"/>
    <a:srgbClr val="00FF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Objects="1">
      <p:cViewPr varScale="1">
        <p:scale>
          <a:sx n="69" d="100"/>
          <a:sy n="69" d="100"/>
        </p:scale>
        <p:origin x="780" y="7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72AA4-C3C2-4A84-92B7-A85E8965FB7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EF9E2918-7A4C-429C-A390-8C387C9AFE37}">
      <dgm:prSet phldrT="[Text]" custT="1"/>
      <dgm:spPr>
        <a:solidFill>
          <a:srgbClr val="FFFF00">
            <a:alpha val="90000"/>
          </a:srgbClr>
        </a:solidFill>
      </dgm:spPr>
      <dgm:t>
        <a:bodyPr/>
        <a:lstStyle/>
        <a:p>
          <a:pPr>
            <a:spcAft>
              <a:spcPts val="0"/>
            </a:spcAft>
          </a:pPr>
          <a:r>
            <a:rPr lang="en-US" sz="3600" b="1" dirty="0" smtClean="0">
              <a:solidFill>
                <a:srgbClr val="002060"/>
              </a:solidFill>
              <a:latin typeface="Adobe Caslon Pro" pitchFamily="18" charset="0"/>
            </a:rPr>
            <a:t>Machine Learning</a:t>
          </a:r>
          <a:endParaRPr lang="en-IN" sz="3600" b="1" dirty="0">
            <a:solidFill>
              <a:srgbClr val="002060"/>
            </a:solidFill>
            <a:latin typeface="Adobe Caslon Pro" pitchFamily="18" charset="0"/>
          </a:endParaRPr>
        </a:p>
      </dgm:t>
    </dgm:pt>
    <dgm:pt modelId="{38ADBF1A-7D6A-4C2C-BF3F-52C1E1700732}" type="parTrans" cxnId="{CBFC6FC2-17EA-4525-AB40-AB469FA7CA08}">
      <dgm:prSet/>
      <dgm:spPr/>
      <dgm:t>
        <a:bodyPr/>
        <a:lstStyle/>
        <a:p>
          <a:endParaRPr lang="en-IN"/>
        </a:p>
      </dgm:t>
    </dgm:pt>
    <dgm:pt modelId="{F009E5B8-BA8B-47E0-A681-7929DE013652}" type="sibTrans" cxnId="{CBFC6FC2-17EA-4525-AB40-AB469FA7CA08}">
      <dgm:prSet/>
      <dgm:spPr/>
      <dgm:t>
        <a:bodyPr/>
        <a:lstStyle/>
        <a:p>
          <a:endParaRPr lang="en-IN"/>
        </a:p>
      </dgm:t>
    </dgm:pt>
    <dgm:pt modelId="{0F54131F-9C2D-4B7F-9BFA-0F330BB48369}">
      <dgm:prSet phldrT="[Text]" custT="1"/>
      <dgm:spPr>
        <a:solidFill>
          <a:srgbClr val="FFFF00">
            <a:alpha val="90000"/>
          </a:srgbClr>
        </a:solidFill>
      </dgm:spPr>
      <dgm:t>
        <a:bodyPr/>
        <a:lstStyle/>
        <a:p>
          <a:pPr>
            <a:spcAft>
              <a:spcPts val="0"/>
            </a:spcAft>
          </a:pPr>
          <a:r>
            <a:rPr lang="en-US" sz="2800" b="1" dirty="0" smtClean="0">
              <a:solidFill>
                <a:srgbClr val="002060"/>
              </a:solidFill>
              <a:latin typeface="Adobe Caslon Pro" pitchFamily="18" charset="0"/>
            </a:rPr>
            <a:t>Unsupervised</a:t>
          </a:r>
        </a:p>
        <a:p>
          <a:pPr>
            <a:spcAft>
              <a:spcPts val="0"/>
            </a:spcAft>
          </a:pPr>
          <a:r>
            <a:rPr lang="en-US" sz="2800" b="1" dirty="0" smtClean="0">
              <a:solidFill>
                <a:srgbClr val="002060"/>
              </a:solidFill>
              <a:latin typeface="Adobe Caslon Pro" pitchFamily="18" charset="0"/>
            </a:rPr>
            <a:t> Learning</a:t>
          </a:r>
          <a:endParaRPr lang="en-IN" sz="2800" b="1" dirty="0">
            <a:solidFill>
              <a:srgbClr val="002060"/>
            </a:solidFill>
            <a:latin typeface="Adobe Caslon Pro" pitchFamily="18" charset="0"/>
          </a:endParaRPr>
        </a:p>
      </dgm:t>
    </dgm:pt>
    <dgm:pt modelId="{179C8037-AEA1-439E-BDF6-52BF4BE7B696}" type="parTrans" cxnId="{FF26EB4D-2D60-4A0C-A548-753692EE23EF}">
      <dgm:prSet/>
      <dgm:spPr/>
      <dgm:t>
        <a:bodyPr/>
        <a:lstStyle/>
        <a:p>
          <a:endParaRPr lang="en-IN"/>
        </a:p>
      </dgm:t>
    </dgm:pt>
    <dgm:pt modelId="{F582AED0-B299-4A07-8E27-A1127A772B48}" type="sibTrans" cxnId="{FF26EB4D-2D60-4A0C-A548-753692EE23EF}">
      <dgm:prSet/>
      <dgm:spPr/>
      <dgm:t>
        <a:bodyPr/>
        <a:lstStyle/>
        <a:p>
          <a:endParaRPr lang="en-IN"/>
        </a:p>
      </dgm:t>
    </dgm:pt>
    <dgm:pt modelId="{4D2326D9-7D62-4763-9292-D9E628129621}">
      <dgm:prSet phldrT="[Text]" custT="1"/>
      <dgm:spPr>
        <a:solidFill>
          <a:srgbClr val="FFFF00">
            <a:alpha val="90000"/>
          </a:srgbClr>
        </a:solidFill>
      </dgm:spPr>
      <dgm:t>
        <a:bodyPr/>
        <a:lstStyle/>
        <a:p>
          <a:pPr>
            <a:spcAft>
              <a:spcPts val="0"/>
            </a:spcAft>
          </a:pPr>
          <a:r>
            <a:rPr lang="en-US" sz="2800" b="1" dirty="0" smtClean="0">
              <a:solidFill>
                <a:srgbClr val="002060"/>
              </a:solidFill>
              <a:latin typeface="Adobe Caslon Pro" pitchFamily="18" charset="0"/>
            </a:rPr>
            <a:t>Supervised</a:t>
          </a:r>
        </a:p>
        <a:p>
          <a:pPr>
            <a:spcAft>
              <a:spcPts val="0"/>
            </a:spcAft>
          </a:pPr>
          <a:r>
            <a:rPr lang="en-US" sz="2800" b="1" dirty="0" smtClean="0">
              <a:solidFill>
                <a:srgbClr val="002060"/>
              </a:solidFill>
              <a:latin typeface="Adobe Caslon Pro" pitchFamily="18" charset="0"/>
            </a:rPr>
            <a:t>Learning</a:t>
          </a:r>
          <a:endParaRPr lang="en-IN" sz="2800" dirty="0"/>
        </a:p>
      </dgm:t>
    </dgm:pt>
    <dgm:pt modelId="{3ABAC04B-AB82-4CE3-909C-EFD44524DC4D}" type="parTrans" cxnId="{824F84CC-5620-4207-9718-5220396C2B07}">
      <dgm:prSet/>
      <dgm:spPr/>
      <dgm:t>
        <a:bodyPr/>
        <a:lstStyle/>
        <a:p>
          <a:endParaRPr lang="en-IN"/>
        </a:p>
      </dgm:t>
    </dgm:pt>
    <dgm:pt modelId="{82F17A84-3A6C-439D-A097-0BBEA26E774A}" type="sibTrans" cxnId="{824F84CC-5620-4207-9718-5220396C2B07}">
      <dgm:prSet/>
      <dgm:spPr/>
      <dgm:t>
        <a:bodyPr/>
        <a:lstStyle/>
        <a:p>
          <a:endParaRPr lang="en-IN"/>
        </a:p>
      </dgm:t>
    </dgm:pt>
    <dgm:pt modelId="{AFADA68D-3543-4346-9E8C-B29825D4916D}">
      <dgm:prSet phldrT="[Text]" custT="1"/>
      <dgm:spPr>
        <a:solidFill>
          <a:srgbClr val="FFFF00">
            <a:alpha val="90000"/>
          </a:srgbClr>
        </a:solidFill>
      </dgm:spPr>
      <dgm:t>
        <a:bodyPr/>
        <a:lstStyle/>
        <a:p>
          <a:pPr>
            <a:spcAft>
              <a:spcPts val="0"/>
            </a:spcAft>
          </a:pPr>
          <a:r>
            <a:rPr lang="en-US" sz="2800" b="1" dirty="0" smtClean="0">
              <a:solidFill>
                <a:srgbClr val="002060"/>
              </a:solidFill>
              <a:latin typeface="Adobe Caslon Pro" pitchFamily="18" charset="0"/>
            </a:rPr>
            <a:t>Reinforcement</a:t>
          </a:r>
        </a:p>
        <a:p>
          <a:pPr>
            <a:spcAft>
              <a:spcPts val="0"/>
            </a:spcAft>
          </a:pPr>
          <a:r>
            <a:rPr lang="en-US" sz="2800" b="1" dirty="0" smtClean="0">
              <a:solidFill>
                <a:srgbClr val="002060"/>
              </a:solidFill>
              <a:latin typeface="Adobe Caslon Pro" pitchFamily="18" charset="0"/>
            </a:rPr>
            <a:t>Learning</a:t>
          </a:r>
          <a:endParaRPr lang="en-IN" sz="2800" dirty="0"/>
        </a:p>
      </dgm:t>
    </dgm:pt>
    <dgm:pt modelId="{188AA609-D502-41A2-BAB7-C158EF9872C9}" type="parTrans" cxnId="{7EC42D63-F36B-4284-A3BC-96D2DC0DDE70}">
      <dgm:prSet/>
      <dgm:spPr/>
      <dgm:t>
        <a:bodyPr/>
        <a:lstStyle/>
        <a:p>
          <a:endParaRPr lang="en-IN"/>
        </a:p>
      </dgm:t>
    </dgm:pt>
    <dgm:pt modelId="{637304C9-7EC5-436D-A00C-E8BA2EDF2177}" type="sibTrans" cxnId="{7EC42D63-F36B-4284-A3BC-96D2DC0DDE70}">
      <dgm:prSet/>
      <dgm:spPr/>
      <dgm:t>
        <a:bodyPr/>
        <a:lstStyle/>
        <a:p>
          <a:endParaRPr lang="en-IN"/>
        </a:p>
      </dgm:t>
    </dgm:pt>
    <dgm:pt modelId="{1EDC201F-1333-4DFE-896D-394E26C19BCC}" type="pres">
      <dgm:prSet presAssocID="{E7E72AA4-C3C2-4A84-92B7-A85E8965FB7C}" presName="hierChild1" presStyleCnt="0">
        <dgm:presLayoutVars>
          <dgm:chPref val="1"/>
          <dgm:dir/>
          <dgm:animOne val="branch"/>
          <dgm:animLvl val="lvl"/>
          <dgm:resizeHandles/>
        </dgm:presLayoutVars>
      </dgm:prSet>
      <dgm:spPr/>
      <dgm:t>
        <a:bodyPr/>
        <a:lstStyle/>
        <a:p>
          <a:endParaRPr lang="en-IN"/>
        </a:p>
      </dgm:t>
    </dgm:pt>
    <dgm:pt modelId="{60D94E0F-41CA-4CC1-9804-FB75C1C82D58}" type="pres">
      <dgm:prSet presAssocID="{EF9E2918-7A4C-429C-A390-8C387C9AFE37}" presName="hierRoot1" presStyleCnt="0"/>
      <dgm:spPr/>
    </dgm:pt>
    <dgm:pt modelId="{28BB649A-C827-49AF-8F94-A263326164B1}" type="pres">
      <dgm:prSet presAssocID="{EF9E2918-7A4C-429C-A390-8C387C9AFE37}" presName="composite" presStyleCnt="0"/>
      <dgm:spPr/>
    </dgm:pt>
    <dgm:pt modelId="{F843A3F0-22B6-4343-AB2B-6444EDBD2771}" type="pres">
      <dgm:prSet presAssocID="{EF9E2918-7A4C-429C-A390-8C387C9AFE37}" presName="background" presStyleLbl="node0" presStyleIdx="0" presStyleCnt="1"/>
      <dgm:spPr>
        <a:noFill/>
      </dgm:spPr>
      <dgm:t>
        <a:bodyPr/>
        <a:lstStyle/>
        <a:p>
          <a:endParaRPr lang="en-US"/>
        </a:p>
      </dgm:t>
    </dgm:pt>
    <dgm:pt modelId="{D854FD57-0EC5-431D-BE1F-BA83614F37CE}" type="pres">
      <dgm:prSet presAssocID="{EF9E2918-7A4C-429C-A390-8C387C9AFE37}" presName="text" presStyleLbl="fgAcc0" presStyleIdx="0" presStyleCnt="1" custScaleX="428833" custScaleY="108022">
        <dgm:presLayoutVars>
          <dgm:chPref val="3"/>
        </dgm:presLayoutVars>
      </dgm:prSet>
      <dgm:spPr/>
      <dgm:t>
        <a:bodyPr/>
        <a:lstStyle/>
        <a:p>
          <a:endParaRPr lang="en-IN"/>
        </a:p>
      </dgm:t>
    </dgm:pt>
    <dgm:pt modelId="{F2BA6BDA-3F02-43A5-A6C0-8F65E0D3977B}" type="pres">
      <dgm:prSet presAssocID="{EF9E2918-7A4C-429C-A390-8C387C9AFE37}" presName="hierChild2" presStyleCnt="0"/>
      <dgm:spPr/>
    </dgm:pt>
    <dgm:pt modelId="{89F51394-14F4-47C6-BB3C-C0B0190F3D6A}" type="pres">
      <dgm:prSet presAssocID="{179C8037-AEA1-439E-BDF6-52BF4BE7B696}" presName="Name10" presStyleLbl="parChTrans1D2" presStyleIdx="0" presStyleCnt="3"/>
      <dgm:spPr/>
      <dgm:t>
        <a:bodyPr/>
        <a:lstStyle/>
        <a:p>
          <a:endParaRPr lang="en-IN"/>
        </a:p>
      </dgm:t>
    </dgm:pt>
    <dgm:pt modelId="{7E7C1E83-1865-45B6-B124-BBB01274108D}" type="pres">
      <dgm:prSet presAssocID="{0F54131F-9C2D-4B7F-9BFA-0F330BB48369}" presName="hierRoot2" presStyleCnt="0"/>
      <dgm:spPr/>
    </dgm:pt>
    <dgm:pt modelId="{9ABE58C2-E985-4B17-AFE5-B96D11F568FD}" type="pres">
      <dgm:prSet presAssocID="{0F54131F-9C2D-4B7F-9BFA-0F330BB48369}" presName="composite2" presStyleCnt="0"/>
      <dgm:spPr/>
    </dgm:pt>
    <dgm:pt modelId="{494E881C-E42F-4F90-8EB6-DC68BFF9925A}" type="pres">
      <dgm:prSet presAssocID="{0F54131F-9C2D-4B7F-9BFA-0F330BB48369}" presName="background2" presStyleLbl="node2" presStyleIdx="0" presStyleCnt="3"/>
      <dgm:spPr>
        <a:noFill/>
      </dgm:spPr>
      <dgm:t>
        <a:bodyPr/>
        <a:lstStyle/>
        <a:p>
          <a:endParaRPr lang="en-US"/>
        </a:p>
      </dgm:t>
    </dgm:pt>
    <dgm:pt modelId="{AA08833E-BD29-4020-B4CF-F7F6B4C87587}" type="pres">
      <dgm:prSet presAssocID="{0F54131F-9C2D-4B7F-9BFA-0F330BB48369}" presName="text2" presStyleLbl="fgAcc2" presStyleIdx="0" presStyleCnt="3" custScaleX="228666" custScaleY="184263" custLinFactNeighborX="-35789" custLinFactNeighborY="380">
        <dgm:presLayoutVars>
          <dgm:chPref val="3"/>
        </dgm:presLayoutVars>
      </dgm:prSet>
      <dgm:spPr/>
      <dgm:t>
        <a:bodyPr/>
        <a:lstStyle/>
        <a:p>
          <a:endParaRPr lang="en-IN"/>
        </a:p>
      </dgm:t>
    </dgm:pt>
    <dgm:pt modelId="{88A1F596-923E-4DB4-B7B9-459C5669CE28}" type="pres">
      <dgm:prSet presAssocID="{0F54131F-9C2D-4B7F-9BFA-0F330BB48369}" presName="hierChild3" presStyleCnt="0"/>
      <dgm:spPr/>
    </dgm:pt>
    <dgm:pt modelId="{65C735EF-4504-4865-BF06-BD83651EF597}" type="pres">
      <dgm:prSet presAssocID="{3ABAC04B-AB82-4CE3-909C-EFD44524DC4D}" presName="Name10" presStyleLbl="parChTrans1D2" presStyleIdx="1" presStyleCnt="3"/>
      <dgm:spPr/>
      <dgm:t>
        <a:bodyPr/>
        <a:lstStyle/>
        <a:p>
          <a:endParaRPr lang="en-IN"/>
        </a:p>
      </dgm:t>
    </dgm:pt>
    <dgm:pt modelId="{5F48EC17-296F-45EB-824C-38491FB5C24C}" type="pres">
      <dgm:prSet presAssocID="{4D2326D9-7D62-4763-9292-D9E628129621}" presName="hierRoot2" presStyleCnt="0"/>
      <dgm:spPr/>
    </dgm:pt>
    <dgm:pt modelId="{1FA92486-2185-44A5-A823-A75447908737}" type="pres">
      <dgm:prSet presAssocID="{4D2326D9-7D62-4763-9292-D9E628129621}" presName="composite2" presStyleCnt="0"/>
      <dgm:spPr/>
    </dgm:pt>
    <dgm:pt modelId="{71B0485E-A2F6-4733-BD32-C4F1B21A0136}" type="pres">
      <dgm:prSet presAssocID="{4D2326D9-7D62-4763-9292-D9E628129621}" presName="background2" presStyleLbl="node2" presStyleIdx="1" presStyleCnt="3"/>
      <dgm:spPr>
        <a:noFill/>
      </dgm:spPr>
      <dgm:t>
        <a:bodyPr/>
        <a:lstStyle/>
        <a:p>
          <a:endParaRPr lang="en-US"/>
        </a:p>
      </dgm:t>
    </dgm:pt>
    <dgm:pt modelId="{A0DF10A3-A505-490C-BE9A-B7A9E2C37BF4}" type="pres">
      <dgm:prSet presAssocID="{4D2326D9-7D62-4763-9292-D9E628129621}" presName="text2" presStyleLbl="fgAcc2" presStyleIdx="1" presStyleCnt="3" custScaleX="249205" custScaleY="184640">
        <dgm:presLayoutVars>
          <dgm:chPref val="3"/>
        </dgm:presLayoutVars>
      </dgm:prSet>
      <dgm:spPr/>
      <dgm:t>
        <a:bodyPr/>
        <a:lstStyle/>
        <a:p>
          <a:endParaRPr lang="en-IN"/>
        </a:p>
      </dgm:t>
    </dgm:pt>
    <dgm:pt modelId="{C92EEE6D-8E34-419B-B3AA-C14D5FED9DA9}" type="pres">
      <dgm:prSet presAssocID="{4D2326D9-7D62-4763-9292-D9E628129621}" presName="hierChild3" presStyleCnt="0"/>
      <dgm:spPr/>
    </dgm:pt>
    <dgm:pt modelId="{4A4E6798-B594-4FFA-BA33-5AF596140B0E}" type="pres">
      <dgm:prSet presAssocID="{188AA609-D502-41A2-BAB7-C158EF9872C9}" presName="Name10" presStyleLbl="parChTrans1D2" presStyleIdx="2" presStyleCnt="3"/>
      <dgm:spPr/>
      <dgm:t>
        <a:bodyPr/>
        <a:lstStyle/>
        <a:p>
          <a:endParaRPr lang="en-IN"/>
        </a:p>
      </dgm:t>
    </dgm:pt>
    <dgm:pt modelId="{675773E7-A423-4A1F-90AB-3477E9515B2F}" type="pres">
      <dgm:prSet presAssocID="{AFADA68D-3543-4346-9E8C-B29825D4916D}" presName="hierRoot2" presStyleCnt="0"/>
      <dgm:spPr/>
    </dgm:pt>
    <dgm:pt modelId="{40A13A7D-4F8F-4F2F-A6B8-7EAAEAFF5ED8}" type="pres">
      <dgm:prSet presAssocID="{AFADA68D-3543-4346-9E8C-B29825D4916D}" presName="composite2" presStyleCnt="0"/>
      <dgm:spPr/>
    </dgm:pt>
    <dgm:pt modelId="{EAD08382-FB4A-4400-8AF0-CB9020CAFEE9}" type="pres">
      <dgm:prSet presAssocID="{AFADA68D-3543-4346-9E8C-B29825D4916D}" presName="background2" presStyleLbl="node2" presStyleIdx="2" presStyleCnt="3"/>
      <dgm:spPr>
        <a:noFill/>
      </dgm:spPr>
      <dgm:t>
        <a:bodyPr/>
        <a:lstStyle/>
        <a:p>
          <a:endParaRPr lang="en-US"/>
        </a:p>
      </dgm:t>
    </dgm:pt>
    <dgm:pt modelId="{9638C251-4C74-4698-B9A6-7833EC695307}" type="pres">
      <dgm:prSet presAssocID="{AFADA68D-3543-4346-9E8C-B29825D4916D}" presName="text2" presStyleLbl="fgAcc2" presStyleIdx="2" presStyleCnt="3" custScaleX="256280" custScaleY="183203" custLinFactNeighborX="41077" custLinFactNeighborY="1440">
        <dgm:presLayoutVars>
          <dgm:chPref val="3"/>
        </dgm:presLayoutVars>
      </dgm:prSet>
      <dgm:spPr/>
      <dgm:t>
        <a:bodyPr/>
        <a:lstStyle/>
        <a:p>
          <a:endParaRPr lang="en-IN"/>
        </a:p>
      </dgm:t>
    </dgm:pt>
    <dgm:pt modelId="{50AC67B5-114F-41ED-8C81-5F6D50D3F07A}" type="pres">
      <dgm:prSet presAssocID="{AFADA68D-3543-4346-9E8C-B29825D4916D}" presName="hierChild3" presStyleCnt="0"/>
      <dgm:spPr/>
    </dgm:pt>
  </dgm:ptLst>
  <dgm:cxnLst>
    <dgm:cxn modelId="{824F84CC-5620-4207-9718-5220396C2B07}" srcId="{EF9E2918-7A4C-429C-A390-8C387C9AFE37}" destId="{4D2326D9-7D62-4763-9292-D9E628129621}" srcOrd="1" destOrd="0" parTransId="{3ABAC04B-AB82-4CE3-909C-EFD44524DC4D}" sibTransId="{82F17A84-3A6C-439D-A097-0BBEA26E774A}"/>
    <dgm:cxn modelId="{5421179D-25DE-4E29-B13C-A0B8AEB56E4B}" type="presOf" srcId="{188AA609-D502-41A2-BAB7-C158EF9872C9}" destId="{4A4E6798-B594-4FFA-BA33-5AF596140B0E}" srcOrd="0" destOrd="0" presId="urn:microsoft.com/office/officeart/2005/8/layout/hierarchy1"/>
    <dgm:cxn modelId="{FF26EB4D-2D60-4A0C-A548-753692EE23EF}" srcId="{EF9E2918-7A4C-429C-A390-8C387C9AFE37}" destId="{0F54131F-9C2D-4B7F-9BFA-0F330BB48369}" srcOrd="0" destOrd="0" parTransId="{179C8037-AEA1-439E-BDF6-52BF4BE7B696}" sibTransId="{F582AED0-B299-4A07-8E27-A1127A772B48}"/>
    <dgm:cxn modelId="{B48B669E-C091-41F3-B00A-7153C80073AF}" type="presOf" srcId="{0F54131F-9C2D-4B7F-9BFA-0F330BB48369}" destId="{AA08833E-BD29-4020-B4CF-F7F6B4C87587}" srcOrd="0" destOrd="0" presId="urn:microsoft.com/office/officeart/2005/8/layout/hierarchy1"/>
    <dgm:cxn modelId="{670B48BE-62DB-437A-A164-EA318D5FF80C}" type="presOf" srcId="{4D2326D9-7D62-4763-9292-D9E628129621}" destId="{A0DF10A3-A505-490C-BE9A-B7A9E2C37BF4}" srcOrd="0" destOrd="0" presId="urn:microsoft.com/office/officeart/2005/8/layout/hierarchy1"/>
    <dgm:cxn modelId="{112C6C49-284E-4708-A8AE-E5894C1E013B}" type="presOf" srcId="{E7E72AA4-C3C2-4A84-92B7-A85E8965FB7C}" destId="{1EDC201F-1333-4DFE-896D-394E26C19BCC}" srcOrd="0" destOrd="0" presId="urn:microsoft.com/office/officeart/2005/8/layout/hierarchy1"/>
    <dgm:cxn modelId="{F9BEF2A6-CE73-43B5-8F37-737027585542}" type="presOf" srcId="{AFADA68D-3543-4346-9E8C-B29825D4916D}" destId="{9638C251-4C74-4698-B9A6-7833EC695307}" srcOrd="0" destOrd="0" presId="urn:microsoft.com/office/officeart/2005/8/layout/hierarchy1"/>
    <dgm:cxn modelId="{DF6CA1DA-83E5-4CF3-ADA2-4C487D139B38}" type="presOf" srcId="{3ABAC04B-AB82-4CE3-909C-EFD44524DC4D}" destId="{65C735EF-4504-4865-BF06-BD83651EF597}" srcOrd="0" destOrd="0" presId="urn:microsoft.com/office/officeart/2005/8/layout/hierarchy1"/>
    <dgm:cxn modelId="{4BD68A86-CA4A-413B-94BC-3FDD237B371D}" type="presOf" srcId="{EF9E2918-7A4C-429C-A390-8C387C9AFE37}" destId="{D854FD57-0EC5-431D-BE1F-BA83614F37CE}" srcOrd="0" destOrd="0" presId="urn:microsoft.com/office/officeart/2005/8/layout/hierarchy1"/>
    <dgm:cxn modelId="{91CD2C75-AF94-4C05-9246-3548C9F4A7FA}" type="presOf" srcId="{179C8037-AEA1-439E-BDF6-52BF4BE7B696}" destId="{89F51394-14F4-47C6-BB3C-C0B0190F3D6A}" srcOrd="0" destOrd="0" presId="urn:microsoft.com/office/officeart/2005/8/layout/hierarchy1"/>
    <dgm:cxn modelId="{7EC42D63-F36B-4284-A3BC-96D2DC0DDE70}" srcId="{EF9E2918-7A4C-429C-A390-8C387C9AFE37}" destId="{AFADA68D-3543-4346-9E8C-B29825D4916D}" srcOrd="2" destOrd="0" parTransId="{188AA609-D502-41A2-BAB7-C158EF9872C9}" sibTransId="{637304C9-7EC5-436D-A00C-E8BA2EDF2177}"/>
    <dgm:cxn modelId="{CBFC6FC2-17EA-4525-AB40-AB469FA7CA08}" srcId="{E7E72AA4-C3C2-4A84-92B7-A85E8965FB7C}" destId="{EF9E2918-7A4C-429C-A390-8C387C9AFE37}" srcOrd="0" destOrd="0" parTransId="{38ADBF1A-7D6A-4C2C-BF3F-52C1E1700732}" sibTransId="{F009E5B8-BA8B-47E0-A681-7929DE013652}"/>
    <dgm:cxn modelId="{5A286A47-E92F-49F0-BA68-23F11859EC89}" type="presParOf" srcId="{1EDC201F-1333-4DFE-896D-394E26C19BCC}" destId="{60D94E0F-41CA-4CC1-9804-FB75C1C82D58}" srcOrd="0" destOrd="0" presId="urn:microsoft.com/office/officeart/2005/8/layout/hierarchy1"/>
    <dgm:cxn modelId="{12316A51-43E0-4822-A52B-54A4BD4737C3}" type="presParOf" srcId="{60D94E0F-41CA-4CC1-9804-FB75C1C82D58}" destId="{28BB649A-C827-49AF-8F94-A263326164B1}" srcOrd="0" destOrd="0" presId="urn:microsoft.com/office/officeart/2005/8/layout/hierarchy1"/>
    <dgm:cxn modelId="{91D9DF1D-0DDD-41BD-B473-F5AC91C715CC}" type="presParOf" srcId="{28BB649A-C827-49AF-8F94-A263326164B1}" destId="{F843A3F0-22B6-4343-AB2B-6444EDBD2771}" srcOrd="0" destOrd="0" presId="urn:microsoft.com/office/officeart/2005/8/layout/hierarchy1"/>
    <dgm:cxn modelId="{80EC0021-6877-40CE-B7EC-C0A1CD931E66}" type="presParOf" srcId="{28BB649A-C827-49AF-8F94-A263326164B1}" destId="{D854FD57-0EC5-431D-BE1F-BA83614F37CE}" srcOrd="1" destOrd="0" presId="urn:microsoft.com/office/officeart/2005/8/layout/hierarchy1"/>
    <dgm:cxn modelId="{297DFFB3-51C0-4C85-AFC5-4720DFD75491}" type="presParOf" srcId="{60D94E0F-41CA-4CC1-9804-FB75C1C82D58}" destId="{F2BA6BDA-3F02-43A5-A6C0-8F65E0D3977B}" srcOrd="1" destOrd="0" presId="urn:microsoft.com/office/officeart/2005/8/layout/hierarchy1"/>
    <dgm:cxn modelId="{A9613AAD-6C5C-449E-8CC4-C6D07B537821}" type="presParOf" srcId="{F2BA6BDA-3F02-43A5-A6C0-8F65E0D3977B}" destId="{89F51394-14F4-47C6-BB3C-C0B0190F3D6A}" srcOrd="0" destOrd="0" presId="urn:microsoft.com/office/officeart/2005/8/layout/hierarchy1"/>
    <dgm:cxn modelId="{2413F079-F5AF-4C5F-AAC7-7CD4C868ACC8}" type="presParOf" srcId="{F2BA6BDA-3F02-43A5-A6C0-8F65E0D3977B}" destId="{7E7C1E83-1865-45B6-B124-BBB01274108D}" srcOrd="1" destOrd="0" presId="urn:microsoft.com/office/officeart/2005/8/layout/hierarchy1"/>
    <dgm:cxn modelId="{4184AA36-A744-446A-A8CA-A901BFF4E324}" type="presParOf" srcId="{7E7C1E83-1865-45B6-B124-BBB01274108D}" destId="{9ABE58C2-E985-4B17-AFE5-B96D11F568FD}" srcOrd="0" destOrd="0" presId="urn:microsoft.com/office/officeart/2005/8/layout/hierarchy1"/>
    <dgm:cxn modelId="{1E67567D-FE0A-4E2D-96F5-5A02682FEDE1}" type="presParOf" srcId="{9ABE58C2-E985-4B17-AFE5-B96D11F568FD}" destId="{494E881C-E42F-4F90-8EB6-DC68BFF9925A}" srcOrd="0" destOrd="0" presId="urn:microsoft.com/office/officeart/2005/8/layout/hierarchy1"/>
    <dgm:cxn modelId="{9D8AD655-AD44-4087-B3F9-F6D93B05CD38}" type="presParOf" srcId="{9ABE58C2-E985-4B17-AFE5-B96D11F568FD}" destId="{AA08833E-BD29-4020-B4CF-F7F6B4C87587}" srcOrd="1" destOrd="0" presId="urn:microsoft.com/office/officeart/2005/8/layout/hierarchy1"/>
    <dgm:cxn modelId="{A2343CB2-9A46-4D7D-A968-F59AE6A0A4BF}" type="presParOf" srcId="{7E7C1E83-1865-45B6-B124-BBB01274108D}" destId="{88A1F596-923E-4DB4-B7B9-459C5669CE28}" srcOrd="1" destOrd="0" presId="urn:microsoft.com/office/officeart/2005/8/layout/hierarchy1"/>
    <dgm:cxn modelId="{5B99BCEF-6BC9-4C05-BC62-1D54F06B4535}" type="presParOf" srcId="{F2BA6BDA-3F02-43A5-A6C0-8F65E0D3977B}" destId="{65C735EF-4504-4865-BF06-BD83651EF597}" srcOrd="2" destOrd="0" presId="urn:microsoft.com/office/officeart/2005/8/layout/hierarchy1"/>
    <dgm:cxn modelId="{E69E52EE-358B-4247-B046-B5F20F00D530}" type="presParOf" srcId="{F2BA6BDA-3F02-43A5-A6C0-8F65E0D3977B}" destId="{5F48EC17-296F-45EB-824C-38491FB5C24C}" srcOrd="3" destOrd="0" presId="urn:microsoft.com/office/officeart/2005/8/layout/hierarchy1"/>
    <dgm:cxn modelId="{1DCE8AFD-D88F-4D2D-A0B6-40EBBF93C3F3}" type="presParOf" srcId="{5F48EC17-296F-45EB-824C-38491FB5C24C}" destId="{1FA92486-2185-44A5-A823-A75447908737}" srcOrd="0" destOrd="0" presId="urn:microsoft.com/office/officeart/2005/8/layout/hierarchy1"/>
    <dgm:cxn modelId="{D1928B80-F167-40E3-95F3-0529FABE087D}" type="presParOf" srcId="{1FA92486-2185-44A5-A823-A75447908737}" destId="{71B0485E-A2F6-4733-BD32-C4F1B21A0136}" srcOrd="0" destOrd="0" presId="urn:microsoft.com/office/officeart/2005/8/layout/hierarchy1"/>
    <dgm:cxn modelId="{2E3C1A34-95A1-48E3-B0DB-D61CF9C83621}" type="presParOf" srcId="{1FA92486-2185-44A5-A823-A75447908737}" destId="{A0DF10A3-A505-490C-BE9A-B7A9E2C37BF4}" srcOrd="1" destOrd="0" presId="urn:microsoft.com/office/officeart/2005/8/layout/hierarchy1"/>
    <dgm:cxn modelId="{79DFA66B-EEC6-4F1E-A546-851D9CB0A271}" type="presParOf" srcId="{5F48EC17-296F-45EB-824C-38491FB5C24C}" destId="{C92EEE6D-8E34-419B-B3AA-C14D5FED9DA9}" srcOrd="1" destOrd="0" presId="urn:microsoft.com/office/officeart/2005/8/layout/hierarchy1"/>
    <dgm:cxn modelId="{A9EB9AC2-1436-48DD-9C9F-7D48A9290143}" type="presParOf" srcId="{F2BA6BDA-3F02-43A5-A6C0-8F65E0D3977B}" destId="{4A4E6798-B594-4FFA-BA33-5AF596140B0E}" srcOrd="4" destOrd="0" presId="urn:microsoft.com/office/officeart/2005/8/layout/hierarchy1"/>
    <dgm:cxn modelId="{CF13039A-69B0-4486-A294-3FB3518A4097}" type="presParOf" srcId="{F2BA6BDA-3F02-43A5-A6C0-8F65E0D3977B}" destId="{675773E7-A423-4A1F-90AB-3477E9515B2F}" srcOrd="5" destOrd="0" presId="urn:microsoft.com/office/officeart/2005/8/layout/hierarchy1"/>
    <dgm:cxn modelId="{2ADB3130-39D2-430D-B7E7-B5E74681D171}" type="presParOf" srcId="{675773E7-A423-4A1F-90AB-3477E9515B2F}" destId="{40A13A7D-4F8F-4F2F-A6B8-7EAAEAFF5ED8}" srcOrd="0" destOrd="0" presId="urn:microsoft.com/office/officeart/2005/8/layout/hierarchy1"/>
    <dgm:cxn modelId="{8A2F0268-7E47-4BF5-80F7-29E14C4F4817}" type="presParOf" srcId="{40A13A7D-4F8F-4F2F-A6B8-7EAAEAFF5ED8}" destId="{EAD08382-FB4A-4400-8AF0-CB9020CAFEE9}" srcOrd="0" destOrd="0" presId="urn:microsoft.com/office/officeart/2005/8/layout/hierarchy1"/>
    <dgm:cxn modelId="{C6F0AE03-7FFB-47AA-8801-87530923942E}" type="presParOf" srcId="{40A13A7D-4F8F-4F2F-A6B8-7EAAEAFF5ED8}" destId="{9638C251-4C74-4698-B9A6-7833EC695307}" srcOrd="1" destOrd="0" presId="urn:microsoft.com/office/officeart/2005/8/layout/hierarchy1"/>
    <dgm:cxn modelId="{618EC7A7-5FD6-4DAA-B8A2-EFB492BEB480}" type="presParOf" srcId="{675773E7-A423-4A1F-90AB-3477E9515B2F}" destId="{50AC67B5-114F-41ED-8C81-5F6D50D3F07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4E6798-B594-4FFA-BA33-5AF596140B0E}">
      <dsp:nvSpPr>
        <dsp:cNvPr id="0" name=""/>
        <dsp:cNvSpPr/>
      </dsp:nvSpPr>
      <dsp:spPr>
        <a:xfrm>
          <a:off x="4499629" y="717178"/>
          <a:ext cx="3159907" cy="313628"/>
        </a:xfrm>
        <a:custGeom>
          <a:avLst/>
          <a:gdLst/>
          <a:ahLst/>
          <a:cxnLst/>
          <a:rect l="0" t="0" r="0" b="0"/>
          <a:pathLst>
            <a:path>
              <a:moveTo>
                <a:pt x="0" y="0"/>
              </a:moveTo>
              <a:lnTo>
                <a:pt x="0" y="216773"/>
              </a:lnTo>
              <a:lnTo>
                <a:pt x="3159907" y="216773"/>
              </a:lnTo>
              <a:lnTo>
                <a:pt x="3159907" y="3136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C735EF-4504-4865-BF06-BD83651EF597}">
      <dsp:nvSpPr>
        <dsp:cNvPr id="0" name=""/>
        <dsp:cNvSpPr/>
      </dsp:nvSpPr>
      <dsp:spPr>
        <a:xfrm>
          <a:off x="4355275" y="717178"/>
          <a:ext cx="144354" cy="304070"/>
        </a:xfrm>
        <a:custGeom>
          <a:avLst/>
          <a:gdLst/>
          <a:ahLst/>
          <a:cxnLst/>
          <a:rect l="0" t="0" r="0" b="0"/>
          <a:pathLst>
            <a:path>
              <a:moveTo>
                <a:pt x="144354" y="0"/>
              </a:moveTo>
              <a:lnTo>
                <a:pt x="144354" y="207215"/>
              </a:lnTo>
              <a:lnTo>
                <a:pt x="0" y="207215"/>
              </a:lnTo>
              <a:lnTo>
                <a:pt x="0" y="30407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F51394-14F4-47C6-BB3C-C0B0190F3D6A}">
      <dsp:nvSpPr>
        <dsp:cNvPr id="0" name=""/>
        <dsp:cNvSpPr/>
      </dsp:nvSpPr>
      <dsp:spPr>
        <a:xfrm>
          <a:off x="1250654" y="717178"/>
          <a:ext cx="3248975" cy="306591"/>
        </a:xfrm>
        <a:custGeom>
          <a:avLst/>
          <a:gdLst/>
          <a:ahLst/>
          <a:cxnLst/>
          <a:rect l="0" t="0" r="0" b="0"/>
          <a:pathLst>
            <a:path>
              <a:moveTo>
                <a:pt x="3248975" y="0"/>
              </a:moveTo>
              <a:lnTo>
                <a:pt x="3248975" y="209736"/>
              </a:lnTo>
              <a:lnTo>
                <a:pt x="0" y="209736"/>
              </a:lnTo>
              <a:lnTo>
                <a:pt x="0" y="3065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3A3F0-22B6-4343-AB2B-6444EDBD2771}">
      <dsp:nvSpPr>
        <dsp:cNvPr id="0" name=""/>
        <dsp:cNvSpPr/>
      </dsp:nvSpPr>
      <dsp:spPr>
        <a:xfrm>
          <a:off x="2257873" y="18"/>
          <a:ext cx="4483511" cy="717160"/>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54FD57-0EC5-431D-BE1F-BA83614F37CE}">
      <dsp:nvSpPr>
        <dsp:cNvPr id="0" name=""/>
        <dsp:cNvSpPr/>
      </dsp:nvSpPr>
      <dsp:spPr>
        <a:xfrm>
          <a:off x="2374042" y="110378"/>
          <a:ext cx="4483511" cy="717160"/>
        </a:xfrm>
        <a:prstGeom prst="roundRect">
          <a:avLst>
            <a:gd name="adj" fmla="val 10000"/>
          </a:avLst>
        </a:prstGeom>
        <a:solidFill>
          <a:srgbClr val="FFFF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ts val="0"/>
            </a:spcAft>
          </a:pPr>
          <a:r>
            <a:rPr lang="en-US" sz="3600" b="1" kern="1200" dirty="0" smtClean="0">
              <a:solidFill>
                <a:srgbClr val="002060"/>
              </a:solidFill>
              <a:latin typeface="Adobe Caslon Pro" pitchFamily="18" charset="0"/>
            </a:rPr>
            <a:t>Machine Learning</a:t>
          </a:r>
          <a:endParaRPr lang="en-IN" sz="3600" b="1" kern="1200" dirty="0">
            <a:solidFill>
              <a:srgbClr val="002060"/>
            </a:solidFill>
            <a:latin typeface="Adobe Caslon Pro" pitchFamily="18" charset="0"/>
          </a:endParaRPr>
        </a:p>
      </dsp:txBody>
      <dsp:txXfrm>
        <a:off x="2395047" y="131383"/>
        <a:ext cx="4441501" cy="675150"/>
      </dsp:txXfrm>
    </dsp:sp>
    <dsp:sp modelId="{494E881C-E42F-4F90-8EB6-DC68BFF9925A}">
      <dsp:nvSpPr>
        <dsp:cNvPr id="0" name=""/>
        <dsp:cNvSpPr/>
      </dsp:nvSpPr>
      <dsp:spPr>
        <a:xfrm>
          <a:off x="55285" y="1023769"/>
          <a:ext cx="2390736" cy="1223325"/>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08833E-BD29-4020-B4CF-F7F6B4C87587}">
      <dsp:nvSpPr>
        <dsp:cNvPr id="0" name=""/>
        <dsp:cNvSpPr/>
      </dsp:nvSpPr>
      <dsp:spPr>
        <a:xfrm>
          <a:off x="171454" y="1134129"/>
          <a:ext cx="2390736" cy="1223325"/>
        </a:xfrm>
        <a:prstGeom prst="roundRect">
          <a:avLst>
            <a:gd name="adj" fmla="val 10000"/>
          </a:avLst>
        </a:prstGeom>
        <a:solidFill>
          <a:srgbClr val="FFFF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ts val="0"/>
            </a:spcAft>
          </a:pPr>
          <a:r>
            <a:rPr lang="en-US" sz="2800" b="1" kern="1200" dirty="0" smtClean="0">
              <a:solidFill>
                <a:srgbClr val="002060"/>
              </a:solidFill>
              <a:latin typeface="Adobe Caslon Pro" pitchFamily="18" charset="0"/>
            </a:rPr>
            <a:t>Unsupervised</a:t>
          </a:r>
        </a:p>
        <a:p>
          <a:pPr lvl="0" algn="ctr" defTabSz="1244600">
            <a:lnSpc>
              <a:spcPct val="90000"/>
            </a:lnSpc>
            <a:spcBef>
              <a:spcPct val="0"/>
            </a:spcBef>
            <a:spcAft>
              <a:spcPts val="0"/>
            </a:spcAft>
          </a:pPr>
          <a:r>
            <a:rPr lang="en-US" sz="2800" b="1" kern="1200" dirty="0" smtClean="0">
              <a:solidFill>
                <a:srgbClr val="002060"/>
              </a:solidFill>
              <a:latin typeface="Adobe Caslon Pro" pitchFamily="18" charset="0"/>
            </a:rPr>
            <a:t> Learning</a:t>
          </a:r>
          <a:endParaRPr lang="en-IN" sz="2800" b="1" kern="1200" dirty="0">
            <a:solidFill>
              <a:srgbClr val="002060"/>
            </a:solidFill>
            <a:latin typeface="Adobe Caslon Pro" pitchFamily="18" charset="0"/>
          </a:endParaRPr>
        </a:p>
      </dsp:txBody>
      <dsp:txXfrm>
        <a:off x="207284" y="1169959"/>
        <a:ext cx="2319076" cy="1151665"/>
      </dsp:txXfrm>
    </dsp:sp>
    <dsp:sp modelId="{71B0485E-A2F6-4733-BD32-C4F1B21A0136}">
      <dsp:nvSpPr>
        <dsp:cNvPr id="0" name=""/>
        <dsp:cNvSpPr/>
      </dsp:nvSpPr>
      <dsp:spPr>
        <a:xfrm>
          <a:off x="3052538" y="1021248"/>
          <a:ext cx="2605474" cy="1225828"/>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DF10A3-A505-490C-BE9A-B7A9E2C37BF4}">
      <dsp:nvSpPr>
        <dsp:cNvPr id="0" name=""/>
        <dsp:cNvSpPr/>
      </dsp:nvSpPr>
      <dsp:spPr>
        <a:xfrm>
          <a:off x="3168706" y="1131608"/>
          <a:ext cx="2605474" cy="1225828"/>
        </a:xfrm>
        <a:prstGeom prst="roundRect">
          <a:avLst>
            <a:gd name="adj" fmla="val 10000"/>
          </a:avLst>
        </a:prstGeom>
        <a:solidFill>
          <a:srgbClr val="FFFF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ts val="0"/>
            </a:spcAft>
          </a:pPr>
          <a:r>
            <a:rPr lang="en-US" sz="2800" b="1" kern="1200" dirty="0" smtClean="0">
              <a:solidFill>
                <a:srgbClr val="002060"/>
              </a:solidFill>
              <a:latin typeface="Adobe Caslon Pro" pitchFamily="18" charset="0"/>
            </a:rPr>
            <a:t>Supervised</a:t>
          </a:r>
        </a:p>
        <a:p>
          <a:pPr lvl="0" algn="ctr" defTabSz="1244600">
            <a:lnSpc>
              <a:spcPct val="90000"/>
            </a:lnSpc>
            <a:spcBef>
              <a:spcPct val="0"/>
            </a:spcBef>
            <a:spcAft>
              <a:spcPts val="0"/>
            </a:spcAft>
          </a:pPr>
          <a:r>
            <a:rPr lang="en-US" sz="2800" b="1" kern="1200" dirty="0" smtClean="0">
              <a:solidFill>
                <a:srgbClr val="002060"/>
              </a:solidFill>
              <a:latin typeface="Adobe Caslon Pro" pitchFamily="18" charset="0"/>
            </a:rPr>
            <a:t>Learning</a:t>
          </a:r>
          <a:endParaRPr lang="en-IN" sz="2800" kern="1200" dirty="0"/>
        </a:p>
      </dsp:txBody>
      <dsp:txXfrm>
        <a:off x="3204609" y="1167511"/>
        <a:ext cx="2533668" cy="1154022"/>
      </dsp:txXfrm>
    </dsp:sp>
    <dsp:sp modelId="{EAD08382-FB4A-4400-8AF0-CB9020CAFEE9}">
      <dsp:nvSpPr>
        <dsp:cNvPr id="0" name=""/>
        <dsp:cNvSpPr/>
      </dsp:nvSpPr>
      <dsp:spPr>
        <a:xfrm>
          <a:off x="6319814" y="1030807"/>
          <a:ext cx="2679444" cy="1216288"/>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38C251-4C74-4698-B9A6-7833EC695307}">
      <dsp:nvSpPr>
        <dsp:cNvPr id="0" name=""/>
        <dsp:cNvSpPr/>
      </dsp:nvSpPr>
      <dsp:spPr>
        <a:xfrm>
          <a:off x="6435983" y="1141166"/>
          <a:ext cx="2679444" cy="1216288"/>
        </a:xfrm>
        <a:prstGeom prst="roundRect">
          <a:avLst>
            <a:gd name="adj" fmla="val 10000"/>
          </a:avLst>
        </a:prstGeom>
        <a:solidFill>
          <a:srgbClr val="FFFF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ts val="0"/>
            </a:spcAft>
          </a:pPr>
          <a:r>
            <a:rPr lang="en-US" sz="2800" b="1" kern="1200" dirty="0" smtClean="0">
              <a:solidFill>
                <a:srgbClr val="002060"/>
              </a:solidFill>
              <a:latin typeface="Adobe Caslon Pro" pitchFamily="18" charset="0"/>
            </a:rPr>
            <a:t>Reinforcement</a:t>
          </a:r>
        </a:p>
        <a:p>
          <a:pPr lvl="0" algn="ctr" defTabSz="1244600">
            <a:lnSpc>
              <a:spcPct val="90000"/>
            </a:lnSpc>
            <a:spcBef>
              <a:spcPct val="0"/>
            </a:spcBef>
            <a:spcAft>
              <a:spcPts val="0"/>
            </a:spcAft>
          </a:pPr>
          <a:r>
            <a:rPr lang="en-US" sz="2800" b="1" kern="1200" dirty="0" smtClean="0">
              <a:solidFill>
                <a:srgbClr val="002060"/>
              </a:solidFill>
              <a:latin typeface="Adobe Caslon Pro" pitchFamily="18" charset="0"/>
            </a:rPr>
            <a:t>Learning</a:t>
          </a:r>
          <a:endParaRPr lang="en-IN" sz="2800" kern="1200" dirty="0"/>
        </a:p>
      </dsp:txBody>
      <dsp:txXfrm>
        <a:off x="6471607" y="1176790"/>
        <a:ext cx="2608196" cy="11450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32F6615-4AF5-46CC-9B7D-B5ACA5CA8634}" type="datetimeFigureOut">
              <a:rPr lang="en-US"/>
              <a:pPr>
                <a:defRPr/>
              </a:pPr>
              <a:t>9/6/2020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357DE68-661E-422A-8D1B-55B53F5EFF09}" type="slidenum">
              <a:rPr lang="en-US"/>
              <a:pPr>
                <a:defRPr/>
              </a:pPr>
              <a:t>‹#›</a:t>
            </a:fld>
            <a:endParaRPr lang="en-US"/>
          </a:p>
        </p:txBody>
      </p:sp>
    </p:spTree>
    <p:extLst>
      <p:ext uri="{BB962C8B-B14F-4D97-AF65-F5344CB8AC3E}">
        <p14:creationId xmlns:p14="http://schemas.microsoft.com/office/powerpoint/2010/main" val="40604752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357DE68-661E-422A-8D1B-55B53F5EFF09}" type="slidenum">
              <a:rPr lang="en-US" smtClean="0"/>
              <a:pPr>
                <a:defRPr/>
              </a:pPr>
              <a:t>1</a:t>
            </a:fld>
            <a:endParaRPr lang="en-US" dirty="0"/>
          </a:p>
        </p:txBody>
      </p:sp>
    </p:spTree>
    <p:extLst>
      <p:ext uri="{BB962C8B-B14F-4D97-AF65-F5344CB8AC3E}">
        <p14:creationId xmlns:p14="http://schemas.microsoft.com/office/powerpoint/2010/main" val="4258855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D3101E-9945-45F2-A472-FE6A08DF2C9C}"/>
              </a:ext>
            </a:extLst>
          </p:cNvPr>
          <p:cNvSpPr>
            <a:spLocks noGrp="1" noChangeArrowheads="1"/>
          </p:cNvSpPr>
          <p:nvPr>
            <p:ph type="sldNum"/>
          </p:nvPr>
        </p:nvSpPr>
        <p:spPr>
          <a:ln/>
        </p:spPr>
        <p:txBody>
          <a:bodyPr/>
          <a:lstStyle/>
          <a:p>
            <a:fld id="{B0F8D404-6C17-4028-AAB3-3511D005B786}" type="slidenum">
              <a:rPr lang="en-US" altLang="en-US"/>
              <a:pPr/>
              <a:t>19</a:t>
            </a:fld>
            <a:endParaRPr lang="en-US" altLang="en-US"/>
          </a:p>
        </p:txBody>
      </p:sp>
      <p:sp>
        <p:nvSpPr>
          <p:cNvPr id="77825" name="Rectangle 1">
            <a:extLst>
              <a:ext uri="{FF2B5EF4-FFF2-40B4-BE49-F238E27FC236}">
                <a16:creationId xmlns:a16="http://schemas.microsoft.com/office/drawing/2014/main" id="{DBCC8F23-7B42-4D34-8DA4-57D5A1463E6C}"/>
              </a:ext>
            </a:extLst>
          </p:cNvPr>
          <p:cNvSpPr txBox="1">
            <a:spLocks noGrp="1" noRot="1" noChangeAspect="1" noChangeArrowheads="1"/>
          </p:cNvSpPr>
          <p:nvPr>
            <p:ph type="sldImg"/>
          </p:nvPr>
        </p:nvSpPr>
        <p:spPr bwMode="auto">
          <a:xfrm>
            <a:off x="533400" y="763588"/>
            <a:ext cx="6704013"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Rectangle 2">
            <a:extLst>
              <a:ext uri="{FF2B5EF4-FFF2-40B4-BE49-F238E27FC236}">
                <a16:creationId xmlns:a16="http://schemas.microsoft.com/office/drawing/2014/main" id="{BEFB6ABE-DAC6-4AFF-855E-5DB30010649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7505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734D525-D80E-499C-9261-356B646FEEE1}"/>
              </a:ext>
            </a:extLst>
          </p:cNvPr>
          <p:cNvSpPr>
            <a:spLocks noGrp="1" noChangeArrowheads="1"/>
          </p:cNvSpPr>
          <p:nvPr>
            <p:ph type="sldNum"/>
          </p:nvPr>
        </p:nvSpPr>
        <p:spPr>
          <a:ln/>
        </p:spPr>
        <p:txBody>
          <a:bodyPr/>
          <a:lstStyle/>
          <a:p>
            <a:fld id="{2621ADA3-12FE-4577-A24D-43C8243910BD}" type="slidenum">
              <a:rPr lang="en-US" altLang="en-US"/>
              <a:pPr/>
              <a:t>20</a:t>
            </a:fld>
            <a:endParaRPr lang="en-US" altLang="en-US"/>
          </a:p>
        </p:txBody>
      </p:sp>
      <p:sp>
        <p:nvSpPr>
          <p:cNvPr id="79873" name="Rectangle 1">
            <a:extLst>
              <a:ext uri="{FF2B5EF4-FFF2-40B4-BE49-F238E27FC236}">
                <a16:creationId xmlns:a16="http://schemas.microsoft.com/office/drawing/2014/main" id="{E2EA7F93-FE17-4155-B8BD-CA20868FA723}"/>
              </a:ext>
            </a:extLst>
          </p:cNvPr>
          <p:cNvSpPr txBox="1">
            <a:spLocks noGrp="1" noRot="1" noChangeAspect="1" noChangeArrowheads="1"/>
          </p:cNvSpPr>
          <p:nvPr>
            <p:ph type="sldImg"/>
          </p:nvPr>
        </p:nvSpPr>
        <p:spPr bwMode="auto">
          <a:xfrm>
            <a:off x="533400" y="763588"/>
            <a:ext cx="6704013"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9D2D1AC7-458D-4367-B3B6-7AAA8DAD950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36036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12304C-432E-4776-89C7-188B488E661E}"/>
              </a:ext>
            </a:extLst>
          </p:cNvPr>
          <p:cNvSpPr>
            <a:spLocks noGrp="1" noChangeArrowheads="1"/>
          </p:cNvSpPr>
          <p:nvPr>
            <p:ph type="sldNum"/>
          </p:nvPr>
        </p:nvSpPr>
        <p:spPr>
          <a:ln/>
        </p:spPr>
        <p:txBody>
          <a:bodyPr/>
          <a:lstStyle/>
          <a:p>
            <a:fld id="{C372D936-68CC-4133-8FC3-5EBF322540D6}" type="slidenum">
              <a:rPr lang="en-US" altLang="en-US"/>
              <a:pPr/>
              <a:t>21</a:t>
            </a:fld>
            <a:endParaRPr lang="en-US" altLang="en-US"/>
          </a:p>
        </p:txBody>
      </p:sp>
      <p:sp>
        <p:nvSpPr>
          <p:cNvPr id="80897" name="Rectangle 1">
            <a:extLst>
              <a:ext uri="{FF2B5EF4-FFF2-40B4-BE49-F238E27FC236}">
                <a16:creationId xmlns:a16="http://schemas.microsoft.com/office/drawing/2014/main" id="{F507E63F-0290-4A56-B640-2E1F7BE19304}"/>
              </a:ext>
            </a:extLst>
          </p:cNvPr>
          <p:cNvSpPr txBox="1">
            <a:spLocks noGrp="1" noRot="1" noChangeAspect="1" noChangeArrowheads="1"/>
          </p:cNvSpPr>
          <p:nvPr>
            <p:ph type="sldImg"/>
          </p:nvPr>
        </p:nvSpPr>
        <p:spPr bwMode="auto">
          <a:xfrm>
            <a:off x="533400" y="763588"/>
            <a:ext cx="6704013"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a:extLst>
              <a:ext uri="{FF2B5EF4-FFF2-40B4-BE49-F238E27FC236}">
                <a16:creationId xmlns:a16="http://schemas.microsoft.com/office/drawing/2014/main" id="{F23A2F17-EE42-42F3-9FAF-57E6DE20BF0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75801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68611E-4BF6-4860-90FA-61B0ACDA6258}"/>
              </a:ext>
            </a:extLst>
          </p:cNvPr>
          <p:cNvSpPr>
            <a:spLocks noGrp="1" noChangeArrowheads="1"/>
          </p:cNvSpPr>
          <p:nvPr>
            <p:ph type="sldNum"/>
          </p:nvPr>
        </p:nvSpPr>
        <p:spPr>
          <a:ln/>
        </p:spPr>
        <p:txBody>
          <a:bodyPr/>
          <a:lstStyle/>
          <a:p>
            <a:fld id="{A9FC6405-DFF1-4B9C-9D07-44E35572C616}" type="slidenum">
              <a:rPr lang="en-US" altLang="en-US"/>
              <a:pPr/>
              <a:t>22</a:t>
            </a:fld>
            <a:endParaRPr lang="en-US" altLang="en-US"/>
          </a:p>
        </p:txBody>
      </p:sp>
      <p:sp>
        <p:nvSpPr>
          <p:cNvPr id="81921" name="Rectangle 1">
            <a:extLst>
              <a:ext uri="{FF2B5EF4-FFF2-40B4-BE49-F238E27FC236}">
                <a16:creationId xmlns:a16="http://schemas.microsoft.com/office/drawing/2014/main" id="{6A93B470-A675-4EE0-A85A-425F887EC263}"/>
              </a:ext>
            </a:extLst>
          </p:cNvPr>
          <p:cNvSpPr txBox="1">
            <a:spLocks noGrp="1" noRot="1" noChangeAspect="1" noChangeArrowheads="1"/>
          </p:cNvSpPr>
          <p:nvPr>
            <p:ph type="sldImg"/>
          </p:nvPr>
        </p:nvSpPr>
        <p:spPr bwMode="auto">
          <a:xfrm>
            <a:off x="533400" y="763588"/>
            <a:ext cx="6704013"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a:extLst>
              <a:ext uri="{FF2B5EF4-FFF2-40B4-BE49-F238E27FC236}">
                <a16:creationId xmlns:a16="http://schemas.microsoft.com/office/drawing/2014/main" id="{9495E3EF-2182-4D94-8FD8-4574DC5003E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65140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261C9D-B755-4C11-840F-07C4C96160D3}"/>
              </a:ext>
            </a:extLst>
          </p:cNvPr>
          <p:cNvSpPr>
            <a:spLocks noGrp="1" noChangeArrowheads="1"/>
          </p:cNvSpPr>
          <p:nvPr>
            <p:ph type="sldNum"/>
          </p:nvPr>
        </p:nvSpPr>
        <p:spPr>
          <a:ln/>
        </p:spPr>
        <p:txBody>
          <a:bodyPr/>
          <a:lstStyle/>
          <a:p>
            <a:fld id="{BDC1A5CE-3CE9-4825-91E1-81B3F170EE74}" type="slidenum">
              <a:rPr lang="en-US" altLang="en-US"/>
              <a:pPr/>
              <a:t>23</a:t>
            </a:fld>
            <a:endParaRPr lang="en-US" altLang="en-US"/>
          </a:p>
        </p:txBody>
      </p:sp>
      <p:sp>
        <p:nvSpPr>
          <p:cNvPr id="88065" name="Rectangle 1">
            <a:extLst>
              <a:ext uri="{FF2B5EF4-FFF2-40B4-BE49-F238E27FC236}">
                <a16:creationId xmlns:a16="http://schemas.microsoft.com/office/drawing/2014/main" id="{265D4800-D8C6-42F3-97DE-9DC928062C2A}"/>
              </a:ext>
            </a:extLst>
          </p:cNvPr>
          <p:cNvSpPr txBox="1">
            <a:spLocks noGrp="1" noRot="1" noChangeAspect="1" noChangeArrowheads="1"/>
          </p:cNvSpPr>
          <p:nvPr>
            <p:ph type="sldImg"/>
          </p:nvPr>
        </p:nvSpPr>
        <p:spPr bwMode="auto">
          <a:xfrm>
            <a:off x="533400" y="763588"/>
            <a:ext cx="6704013"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a:extLst>
              <a:ext uri="{FF2B5EF4-FFF2-40B4-BE49-F238E27FC236}">
                <a16:creationId xmlns:a16="http://schemas.microsoft.com/office/drawing/2014/main" id="{150108D6-2988-46B0-9D0E-65263E6B2E4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77191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E063AC-6A55-4B44-B91C-9CF628B1AB41}"/>
              </a:ext>
            </a:extLst>
          </p:cNvPr>
          <p:cNvSpPr>
            <a:spLocks noGrp="1" noChangeArrowheads="1"/>
          </p:cNvSpPr>
          <p:nvPr>
            <p:ph type="sldNum"/>
          </p:nvPr>
        </p:nvSpPr>
        <p:spPr>
          <a:ln/>
        </p:spPr>
        <p:txBody>
          <a:bodyPr/>
          <a:lstStyle/>
          <a:p>
            <a:fld id="{FB19F3FD-C718-4BE6-BB6B-C40A3F416EA5}" type="slidenum">
              <a:rPr lang="en-US" altLang="en-US"/>
              <a:pPr/>
              <a:t>24</a:t>
            </a:fld>
            <a:endParaRPr lang="en-US" altLang="en-US"/>
          </a:p>
        </p:txBody>
      </p:sp>
      <p:sp>
        <p:nvSpPr>
          <p:cNvPr id="89089" name="Rectangle 1">
            <a:extLst>
              <a:ext uri="{FF2B5EF4-FFF2-40B4-BE49-F238E27FC236}">
                <a16:creationId xmlns:a16="http://schemas.microsoft.com/office/drawing/2014/main" id="{64F9055F-23C9-4BE0-A5E7-3F5B09398F5E}"/>
              </a:ext>
            </a:extLst>
          </p:cNvPr>
          <p:cNvSpPr txBox="1">
            <a:spLocks noGrp="1" noRot="1" noChangeAspect="1" noChangeArrowheads="1"/>
          </p:cNvSpPr>
          <p:nvPr>
            <p:ph type="sldImg"/>
          </p:nvPr>
        </p:nvSpPr>
        <p:spPr bwMode="auto">
          <a:xfrm>
            <a:off x="533400" y="763588"/>
            <a:ext cx="6704013"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a:extLst>
              <a:ext uri="{FF2B5EF4-FFF2-40B4-BE49-F238E27FC236}">
                <a16:creationId xmlns:a16="http://schemas.microsoft.com/office/drawing/2014/main" id="{282C6683-0466-4500-B0B5-71891C22BD5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9383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357DE68-661E-422A-8D1B-55B53F5EFF09}" type="slidenum">
              <a:rPr lang="en-US" smtClean="0"/>
              <a:pPr>
                <a:defRPr/>
              </a:pPr>
              <a:t>25</a:t>
            </a:fld>
            <a:endParaRPr lang="en-US" dirty="0"/>
          </a:p>
        </p:txBody>
      </p:sp>
    </p:spTree>
    <p:extLst>
      <p:ext uri="{BB962C8B-B14F-4D97-AF65-F5344CB8AC3E}">
        <p14:creationId xmlns:p14="http://schemas.microsoft.com/office/powerpoint/2010/main" val="3832063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F7253050-84FB-4AAD-860F-D8609D6778ED}" type="datetime8">
              <a:rPr lang="en-US" smtClean="0"/>
              <a:t>9/6/2020 3:43 PM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C84874A-9F9C-412B-8B59-7BB7BD4CCB0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02694F0-C08C-45A3-8B11-74939E63F524}" type="datetime8">
              <a:rPr lang="en-US" smtClean="0"/>
              <a:t>9/6/2020 3:43 PM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F2279BF-7C38-49CF-A937-48071A41035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AF1894E-7F93-48A1-BAD6-4EFFA17FD6EC}" type="datetime8">
              <a:rPr lang="en-US" smtClean="0"/>
              <a:t>9/6/2020 3:43 PM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8E636E2-C54D-4D84-839B-83170FDE6BF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rgbClr val="002060"/>
                </a:solidFill>
                <a:latin typeface="Adobe Caslon Pro Bold" pitchFamily="18" charset="0"/>
              </a:defRPr>
            </a:lvl1pPr>
          </a:lstStyle>
          <a:p>
            <a:r>
              <a:rPr lang="en-GB" dirty="0" smtClean="0"/>
              <a:t>Click to edit Master title style</a:t>
            </a:r>
            <a:endParaRPr lang="en-US" dirty="0"/>
          </a:p>
        </p:txBody>
      </p:sp>
      <p:sp>
        <p:nvSpPr>
          <p:cNvPr id="3" name="Content Placeholder 2"/>
          <p:cNvSpPr>
            <a:spLocks noGrp="1"/>
          </p:cNvSpPr>
          <p:nvPr>
            <p:ph idx="1"/>
          </p:nvPr>
        </p:nvSpPr>
        <p:spPr/>
        <p:txBody>
          <a:bodyPr/>
          <a:lstStyle>
            <a:lvl1pPr>
              <a:defRPr sz="3200">
                <a:solidFill>
                  <a:srgbClr val="002060"/>
                </a:solidFill>
                <a:latin typeface="Adobe Caslon Pro" pitchFamily="18" charset="0"/>
              </a:defRPr>
            </a:lvl1pPr>
            <a:lvl2pPr>
              <a:defRPr sz="3200">
                <a:solidFill>
                  <a:srgbClr val="002060"/>
                </a:solidFill>
                <a:latin typeface="Adobe Caslon Pro" pitchFamily="18" charset="0"/>
              </a:defRPr>
            </a:lvl2pPr>
            <a:lvl3pPr>
              <a:defRPr sz="3200">
                <a:solidFill>
                  <a:srgbClr val="002060"/>
                </a:solidFill>
                <a:latin typeface="Adobe Caslon Pro" pitchFamily="18" charset="0"/>
              </a:defRPr>
            </a:lvl3pPr>
            <a:lvl4pPr>
              <a:defRPr sz="3200">
                <a:solidFill>
                  <a:srgbClr val="002060"/>
                </a:solidFill>
                <a:latin typeface="Adobe Caslon Pro" pitchFamily="18" charset="0"/>
              </a:defRPr>
            </a:lvl4pPr>
            <a:lvl5pPr>
              <a:defRPr sz="3200">
                <a:solidFill>
                  <a:srgbClr val="002060"/>
                </a:solidFill>
                <a:latin typeface="Adobe Caslon Pro" pitchFamily="18"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8973DFA-7614-4733-B003-FCE9999A39CC}" type="datetime8">
              <a:rPr lang="en-US" smtClean="0"/>
              <a:t>9/6/2020 3:43 PM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4CD2F88-8A41-4E7F-9278-91FE67E35F94}"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EAA739D-09E3-4D3C-AE94-3689155E9AA0}" type="datetime8">
              <a:rPr lang="en-US" smtClean="0"/>
              <a:t>9/6/2020 3:43 PM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6D8AA93-391F-4BF1-AB24-EE1C188117D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9D47EEE-6711-4F7E-89F5-77641C9C9D2B}" type="datetime8">
              <a:rPr lang="en-US" smtClean="0"/>
              <a:t>9/6/2020 3:43 PM</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CB9EF8F-76BF-4C1E-800D-331B123EDED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BF839AA-A59B-41E7-B20B-8CD084DD0071}" type="datetime8">
              <a:rPr lang="en-US" smtClean="0"/>
              <a:t>9/6/2020 3:43 PM</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9EA3E7E-5A1B-47E5-978D-1F4346EAB98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6AA16B9-C82A-4A6E-9160-82242523F308}" type="datetime8">
              <a:rPr lang="en-US" smtClean="0"/>
              <a:t>9/6/2020 3:43 PM</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149D76F-CB32-479A-B956-6E7A4C40D212}"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51ECC6E-8DD6-4802-A2DA-480008289498}" type="datetime8">
              <a:rPr lang="en-US" smtClean="0"/>
              <a:t>9/6/2020 3:43 PM</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D59A8A-7DBD-46DB-811A-0FD3F62D5942}"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2104A12-82DA-42AD-9B01-F6654006D6BB}" type="datetime8">
              <a:rPr lang="en-US" smtClean="0"/>
              <a:t>9/6/2020 3:43 PM</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7EF6F4D-7262-49C8-A02A-33CDA8E5A9D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9EB8F81-8CB3-40B5-B540-A458DBDB55F3}" type="datetime8">
              <a:rPr lang="en-US" smtClean="0"/>
              <a:t>9/6/2020 3:43 PM</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F7094D3-A18E-4A55-B245-DB9F8591AAF8}" type="slidenum">
              <a:rPr lang="en-US"/>
              <a:pPr>
                <a:defRPr/>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0" y="1"/>
            <a:ext cx="9400117" cy="11255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Click to edit Master title style</a:t>
            </a:r>
            <a:endParaRPr lang="en-US" smtClean="0"/>
          </a:p>
        </p:txBody>
      </p:sp>
      <p:sp>
        <p:nvSpPr>
          <p:cNvPr id="4099" name="Text Placeholder 2"/>
          <p:cNvSpPr>
            <a:spLocks noGrp="1"/>
          </p:cNvSpPr>
          <p:nvPr>
            <p:ph type="body" idx="1"/>
          </p:nvPr>
        </p:nvSpPr>
        <p:spPr bwMode="auto">
          <a:xfrm>
            <a:off x="609600" y="1600202"/>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4" name="Date Placeholder 3"/>
          <p:cNvSpPr>
            <a:spLocks noGrp="1"/>
          </p:cNvSpPr>
          <p:nvPr>
            <p:ph type="dt" sz="half" idx="2"/>
          </p:nvPr>
        </p:nvSpPr>
        <p:spPr>
          <a:xfrm>
            <a:off x="2774947" y="649290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AA684DB3-AD36-4639-9F9B-482B0B24AE7C}" type="datetime8">
              <a:rPr lang="en-US" smtClean="0"/>
              <a:t>9/6/2020 3:43 PM</a:t>
            </a:fld>
            <a:endParaRPr lang="en-US"/>
          </a:p>
        </p:txBody>
      </p:sp>
      <p:sp>
        <p:nvSpPr>
          <p:cNvPr id="5" name="Footer Placeholder 4"/>
          <p:cNvSpPr>
            <a:spLocks noGrp="1"/>
          </p:cNvSpPr>
          <p:nvPr>
            <p:ph type="ftr" sz="quarter" idx="3"/>
          </p:nvPr>
        </p:nvSpPr>
        <p:spPr>
          <a:xfrm>
            <a:off x="6286501" y="649290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10668032" y="6492901"/>
            <a:ext cx="1333509"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46B3258-B9C0-4096-B6BF-26A4F5876958}" type="slidenum">
              <a:rPr lang="en-US"/>
              <a:pPr>
                <a:defRPr/>
              </a:pPr>
              <a:t>‹#›</a:t>
            </a:fld>
            <a:endParaRPr lang="en-US"/>
          </a:p>
        </p:txBody>
      </p:sp>
      <p:pic>
        <p:nvPicPr>
          <p:cNvPr id="7" name="Picture 15" descr="Picture 7.png"/>
          <p:cNvPicPr>
            <a:picLocks noChangeAspect="1"/>
          </p:cNvPicPr>
          <p:nvPr userDrawn="1"/>
        </p:nvPicPr>
        <p:blipFill>
          <a:blip r:embed="rId13"/>
          <a:srcRect l="1923" b="5336"/>
          <a:stretch>
            <a:fillRect/>
          </a:stretch>
        </p:blipFill>
        <p:spPr bwMode="auto">
          <a:xfrm>
            <a:off x="9740900" y="-23"/>
            <a:ext cx="2429933" cy="642516"/>
          </a:xfrm>
          <a:prstGeom prst="rect">
            <a:avLst/>
          </a:prstGeom>
          <a:noFill/>
          <a:ln w="9525">
            <a:noFill/>
            <a:miter lim="800000"/>
            <a:headEnd/>
            <a:tailEnd/>
          </a:ln>
        </p:spPr>
      </p:pic>
      <p:sp>
        <p:nvSpPr>
          <p:cNvPr id="8" name="Rectangle 7"/>
          <p:cNvSpPr/>
          <p:nvPr userDrawn="1"/>
        </p:nvSpPr>
        <p:spPr>
          <a:xfrm>
            <a:off x="6174318" y="6459539"/>
            <a:ext cx="3105149" cy="49213"/>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userDrawn="1"/>
        </p:nvSpPr>
        <p:spPr>
          <a:xfrm>
            <a:off x="9209621" y="6459539"/>
            <a:ext cx="2982383" cy="4603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userDrawn="1"/>
        </p:nvSpPr>
        <p:spPr>
          <a:xfrm>
            <a:off x="2779187" y="6459539"/>
            <a:ext cx="3439583" cy="49213"/>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1" name="Group 10"/>
          <p:cNvGrpSpPr/>
          <p:nvPr userDrawn="1"/>
        </p:nvGrpSpPr>
        <p:grpSpPr>
          <a:xfrm>
            <a:off x="-12699" y="2"/>
            <a:ext cx="9412817" cy="1173163"/>
            <a:chOff x="-9525" y="0"/>
            <a:chExt cx="7059613" cy="1173163"/>
          </a:xfrm>
        </p:grpSpPr>
        <p:sp>
          <p:nvSpPr>
            <p:cNvPr id="12" name="Title 1"/>
            <p:cNvSpPr txBox="1">
              <a:spLocks/>
            </p:cNvSpPr>
            <p:nvPr/>
          </p:nvSpPr>
          <p:spPr bwMode="auto">
            <a:xfrm>
              <a:off x="0" y="0"/>
              <a:ext cx="7050088" cy="1125538"/>
            </a:xfrm>
            <a:prstGeom prst="rect">
              <a:avLst/>
            </a:prstGeom>
            <a:solidFill>
              <a:srgbClr val="FFFF00"/>
            </a:solid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44000" algn="l" fontAlgn="b">
                <a:lnSpc>
                  <a:spcPct val="150000"/>
                </a:lnSpc>
                <a:spcBef>
                  <a:spcPts val="600"/>
                </a:spcBef>
              </a:pPr>
              <a:r>
                <a:rPr lang="en-US" sz="3600" b="1" dirty="0" smtClean="0">
                  <a:solidFill>
                    <a:srgbClr val="002060"/>
                  </a:solidFill>
                  <a:latin typeface="Adobe Caslon Pro Bold" pitchFamily="18" charset="0"/>
                </a:rPr>
                <a:t> </a:t>
              </a:r>
              <a:endParaRPr lang="en-IN" sz="3600" b="1" dirty="0">
                <a:solidFill>
                  <a:srgbClr val="002060"/>
                </a:solidFill>
                <a:latin typeface="Adobe Caslon Pro Bold" pitchFamily="18" charset="0"/>
              </a:endParaRPr>
            </a:p>
          </p:txBody>
        </p:sp>
        <p:sp>
          <p:nvSpPr>
            <p:cNvPr id="13" name="Rectangle 12"/>
            <p:cNvSpPr/>
            <p:nvPr/>
          </p:nvSpPr>
          <p:spPr>
            <a:xfrm>
              <a:off x="2536825" y="1125538"/>
              <a:ext cx="2328863" cy="47625"/>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4814888" y="1125538"/>
              <a:ext cx="2235200" cy="444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a:off x="-9525" y="1125538"/>
              <a:ext cx="2581275" cy="47625"/>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6" name="TextBox 12"/>
          <p:cNvSpPr txBox="1">
            <a:spLocks noChangeArrowheads="1"/>
          </p:cNvSpPr>
          <p:nvPr userDrawn="1"/>
        </p:nvSpPr>
        <p:spPr bwMode="auto">
          <a:xfrm>
            <a:off x="9694353" y="571483"/>
            <a:ext cx="2696675" cy="492443"/>
          </a:xfrm>
          <a:prstGeom prst="rect">
            <a:avLst/>
          </a:prstGeom>
          <a:noFill/>
          <a:ln w="9525">
            <a:noFill/>
            <a:miter lim="800000"/>
            <a:headEnd/>
            <a:tailEnd/>
          </a:ln>
        </p:spPr>
        <p:txBody>
          <a:bodyPr wrap="square">
            <a:spAutoFit/>
          </a:bodyPr>
          <a:lstStyle/>
          <a:p>
            <a:r>
              <a:rPr lang="en-US" sz="2600" b="1" dirty="0">
                <a:solidFill>
                  <a:srgbClr val="000099"/>
                </a:solidFill>
                <a:latin typeface="Helvetica" pitchFamily="34" charset="0"/>
                <a:cs typeface="Helvetica" pitchFamily="34" charset="0"/>
              </a:rPr>
              <a:t>BITS</a:t>
            </a:r>
            <a:r>
              <a:rPr lang="en-US" sz="2600" b="1" dirty="0">
                <a:solidFill>
                  <a:srgbClr val="000099"/>
                </a:solidFill>
                <a:latin typeface="Helvetica Neue"/>
                <a:ea typeface="Helvetica Neue"/>
                <a:cs typeface="Helvetica Neue"/>
              </a:rPr>
              <a:t> </a:t>
            </a:r>
            <a:r>
              <a:rPr lang="en-US" sz="2600" dirty="0">
                <a:solidFill>
                  <a:srgbClr val="000099"/>
                </a:solidFill>
                <a:latin typeface="Helvetica" pitchFamily="34" charset="0"/>
                <a:cs typeface="Helvetica" pitchFamily="34" charset="0"/>
              </a:rPr>
              <a:t>Pilani</a:t>
            </a:r>
          </a:p>
        </p:txBody>
      </p:sp>
      <p:sp>
        <p:nvSpPr>
          <p:cNvPr id="17" name="TextBox 13"/>
          <p:cNvSpPr txBox="1">
            <a:spLocks noChangeArrowheads="1"/>
          </p:cNvSpPr>
          <p:nvPr userDrawn="1"/>
        </p:nvSpPr>
        <p:spPr bwMode="auto">
          <a:xfrm>
            <a:off x="9696400" y="946915"/>
            <a:ext cx="2182281" cy="307777"/>
          </a:xfrm>
          <a:prstGeom prst="rect">
            <a:avLst/>
          </a:prstGeom>
          <a:noFill/>
          <a:ln w="9525">
            <a:noFill/>
            <a:miter lim="800000"/>
            <a:headEnd/>
            <a:tailEnd/>
          </a:ln>
        </p:spPr>
        <p:txBody>
          <a:bodyPr wrap="square">
            <a:spAutoFit/>
          </a:bodyPr>
          <a:lstStyle/>
          <a:p>
            <a:r>
              <a:rPr lang="en-US" sz="1400" dirty="0">
                <a:solidFill>
                  <a:srgbClr val="000099"/>
                </a:solidFill>
                <a:latin typeface="Helvetica" pitchFamily="34" charset="0"/>
                <a:cs typeface="Helvetica" pitchFamily="34" charset="0"/>
              </a:rPr>
              <a:t>Pilani Campus</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1pPr>
      <a:lvl2pPr marL="742950" indent="-28575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2pPr>
      <a:lvl3pPr marL="1143000" indent="-2286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3pPr>
      <a:lvl4pPr marL="1600200" indent="-2286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4pPr>
      <a:lvl5pPr marL="2057400" indent="-2286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en.wikipedia.org/wiki/Peano_axiom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9" descr="11942.jpg"/>
          <p:cNvPicPr>
            <a:picLocks noChangeAspect="1"/>
          </p:cNvPicPr>
          <p:nvPr/>
        </p:nvPicPr>
        <p:blipFill rotWithShape="1">
          <a:blip r:embed="rId3">
            <a:lum bright="-20000" contrast="22000"/>
          </a:blip>
          <a:srcRect t="5436" b="48065"/>
          <a:stretch/>
        </p:blipFill>
        <p:spPr bwMode="auto">
          <a:xfrm>
            <a:off x="1" y="-2410"/>
            <a:ext cx="12191999" cy="7029426"/>
          </a:xfrm>
          <a:prstGeom prst="rect">
            <a:avLst/>
          </a:prstGeom>
          <a:solidFill>
            <a:schemeClr val="bg2">
              <a:lumMod val="75000"/>
            </a:schemeClr>
          </a:solidFill>
          <a:ln w="9525">
            <a:noFill/>
            <a:miter lim="800000"/>
            <a:headEnd/>
            <a:tailEnd/>
          </a:ln>
        </p:spPr>
      </p:pic>
      <p:grpSp>
        <p:nvGrpSpPr>
          <p:cNvPr id="18" name="Group 17"/>
          <p:cNvGrpSpPr/>
          <p:nvPr/>
        </p:nvGrpSpPr>
        <p:grpSpPr>
          <a:xfrm>
            <a:off x="10075256" y="714358"/>
            <a:ext cx="1853392" cy="645915"/>
            <a:chOff x="6810375" y="833438"/>
            <a:chExt cx="1853392" cy="645915"/>
          </a:xfrm>
        </p:grpSpPr>
        <p:sp>
          <p:nvSpPr>
            <p:cNvPr id="5130" name="TextBox 12"/>
            <p:cNvSpPr txBox="1">
              <a:spLocks noChangeArrowheads="1"/>
            </p:cNvSpPr>
            <p:nvPr/>
          </p:nvSpPr>
          <p:spPr bwMode="auto">
            <a:xfrm>
              <a:off x="6810375" y="833438"/>
              <a:ext cx="1853392" cy="492443"/>
            </a:xfrm>
            <a:prstGeom prst="rect">
              <a:avLst/>
            </a:prstGeom>
            <a:noFill/>
            <a:ln w="9525">
              <a:noFill/>
              <a:miter lim="800000"/>
              <a:headEnd/>
              <a:tailEnd/>
            </a:ln>
          </p:spPr>
          <p:txBody>
            <a:bodyPr wrap="none">
              <a:spAutoFit/>
            </a:bodyPr>
            <a:lstStyle/>
            <a:p>
              <a:r>
                <a:rPr lang="en-US" sz="2600" b="1" dirty="0">
                  <a:solidFill>
                    <a:srgbClr val="FFFFFF"/>
                  </a:solidFill>
                  <a:latin typeface="Helvetica" pitchFamily="34" charset="0"/>
                  <a:cs typeface="Helvetica" pitchFamily="34" charset="0"/>
                </a:rPr>
                <a:t>BITS</a:t>
              </a:r>
              <a:r>
                <a:rPr lang="en-US" sz="2600" b="1" dirty="0">
                  <a:solidFill>
                    <a:srgbClr val="FFFFFF"/>
                  </a:solidFill>
                  <a:latin typeface="Helvetica Neue"/>
                  <a:ea typeface="Helvetica Neue"/>
                  <a:cs typeface="Helvetica Neue"/>
                </a:rPr>
                <a:t> </a:t>
              </a:r>
              <a:r>
                <a:rPr lang="en-US" sz="2600" dirty="0">
                  <a:solidFill>
                    <a:srgbClr val="FFFFFF"/>
                  </a:solidFill>
                  <a:latin typeface="Helvetica" pitchFamily="34" charset="0"/>
                  <a:cs typeface="Helvetica" pitchFamily="34" charset="0"/>
                </a:rPr>
                <a:t>Pilani</a:t>
              </a:r>
            </a:p>
          </p:txBody>
        </p:sp>
        <p:sp>
          <p:nvSpPr>
            <p:cNvPr id="5131" name="TextBox 13"/>
            <p:cNvSpPr txBox="1">
              <a:spLocks noChangeArrowheads="1"/>
            </p:cNvSpPr>
            <p:nvPr/>
          </p:nvSpPr>
          <p:spPr bwMode="auto">
            <a:xfrm>
              <a:off x="7312025" y="1171576"/>
              <a:ext cx="1340432" cy="307777"/>
            </a:xfrm>
            <a:prstGeom prst="rect">
              <a:avLst/>
            </a:prstGeom>
            <a:noFill/>
            <a:ln w="9525">
              <a:noFill/>
              <a:miter lim="800000"/>
              <a:headEnd/>
              <a:tailEnd/>
            </a:ln>
          </p:spPr>
          <p:txBody>
            <a:bodyPr wrap="none">
              <a:spAutoFit/>
            </a:bodyPr>
            <a:lstStyle/>
            <a:p>
              <a:r>
                <a:rPr lang="en-US" sz="1400" dirty="0">
                  <a:solidFill>
                    <a:srgbClr val="FFFFFF"/>
                  </a:solidFill>
                  <a:latin typeface="Helvetica" pitchFamily="34" charset="0"/>
                  <a:cs typeface="Helvetica" pitchFamily="34" charset="0"/>
                </a:rPr>
                <a:t>Pilani Campus</a:t>
              </a:r>
              <a:endParaRPr lang="en-US" sz="1400" dirty="0">
                <a:latin typeface="Helvetica" pitchFamily="34" charset="0"/>
                <a:cs typeface="Helvetica" pitchFamily="34" charset="0"/>
              </a:endParaRPr>
            </a:p>
          </p:txBody>
        </p:sp>
      </p:grpSp>
      <p:pic>
        <p:nvPicPr>
          <p:cNvPr id="5132" name="Picture 15" descr="Picture 7.png"/>
          <p:cNvPicPr>
            <a:picLocks noChangeAspect="1"/>
          </p:cNvPicPr>
          <p:nvPr/>
        </p:nvPicPr>
        <p:blipFill>
          <a:blip r:embed="rId4"/>
          <a:srcRect l="1923" b="5336"/>
          <a:stretch>
            <a:fillRect/>
          </a:stretch>
        </p:blipFill>
        <p:spPr bwMode="auto">
          <a:xfrm>
            <a:off x="9667251" y="2"/>
            <a:ext cx="2193925" cy="692151"/>
          </a:xfrm>
          <a:prstGeom prst="rect">
            <a:avLst/>
          </a:prstGeom>
          <a:noFill/>
          <a:ln w="9525">
            <a:noFill/>
            <a:miter lim="800000"/>
            <a:headEnd/>
            <a:tailEnd/>
          </a:ln>
        </p:spPr>
      </p:pic>
      <p:grpSp>
        <p:nvGrpSpPr>
          <p:cNvPr id="3" name="Group 2"/>
          <p:cNvGrpSpPr/>
          <p:nvPr/>
        </p:nvGrpSpPr>
        <p:grpSpPr>
          <a:xfrm>
            <a:off x="-24680" y="3405898"/>
            <a:ext cx="11017224" cy="1841959"/>
            <a:chOff x="-24680" y="5633261"/>
            <a:chExt cx="8145017" cy="1612163"/>
          </a:xfrm>
        </p:grpSpPr>
        <p:sp>
          <p:nvSpPr>
            <p:cNvPr id="23" name="Rectangle 22"/>
            <p:cNvSpPr/>
            <p:nvPr/>
          </p:nvSpPr>
          <p:spPr>
            <a:xfrm>
              <a:off x="2982045" y="7153984"/>
              <a:ext cx="2730649" cy="9144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p:cNvSpPr/>
            <p:nvPr/>
          </p:nvSpPr>
          <p:spPr>
            <a:xfrm>
              <a:off x="5515250" y="7153984"/>
              <a:ext cx="2605087" cy="914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p:cNvSpPr/>
            <p:nvPr/>
          </p:nvSpPr>
          <p:spPr>
            <a:xfrm>
              <a:off x="-24680" y="7153984"/>
              <a:ext cx="3006725" cy="91440"/>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29" name="Picture 11" descr="logo.png"/>
            <p:cNvPicPr>
              <a:picLocks noChangeAspect="1"/>
            </p:cNvPicPr>
            <p:nvPr/>
          </p:nvPicPr>
          <p:blipFill>
            <a:blip r:embed="rId5"/>
            <a:srcRect/>
            <a:stretch>
              <a:fillRect/>
            </a:stretch>
          </p:blipFill>
          <p:spPr bwMode="auto">
            <a:xfrm>
              <a:off x="401203" y="5633261"/>
              <a:ext cx="1277650" cy="1417844"/>
            </a:xfrm>
            <a:prstGeom prst="rect">
              <a:avLst/>
            </a:prstGeom>
            <a:noFill/>
            <a:ln w="9525">
              <a:noFill/>
              <a:miter lim="800000"/>
              <a:headEnd/>
              <a:tailEnd/>
            </a:ln>
          </p:spPr>
        </p:pic>
        <p:sp>
          <p:nvSpPr>
            <p:cNvPr id="26" name="TextBox 25"/>
            <p:cNvSpPr txBox="1"/>
            <p:nvPr/>
          </p:nvSpPr>
          <p:spPr>
            <a:xfrm>
              <a:off x="2045080" y="5753981"/>
              <a:ext cx="6075256" cy="1212208"/>
            </a:xfrm>
            <a:prstGeom prst="rect">
              <a:avLst/>
            </a:prstGeom>
            <a:solidFill>
              <a:srgbClr val="FFFF00"/>
            </a:solidFill>
            <a:ln>
              <a:solidFill>
                <a:schemeClr val="accent1"/>
              </a:solidFill>
            </a:ln>
          </p:spPr>
          <p:txBody>
            <a:bodyPr wrap="square">
              <a:spAutoFit/>
            </a:bodyPr>
            <a:lstStyle/>
            <a:p>
              <a:pPr algn="ctr" fontAlgn="auto">
                <a:spcBef>
                  <a:spcPts val="0"/>
                </a:spcBef>
                <a:spcAft>
                  <a:spcPts val="0"/>
                </a:spcAft>
                <a:defRPr/>
              </a:pPr>
              <a:r>
                <a:rPr lang="en-US" sz="2400" b="1" dirty="0" smtClean="0">
                  <a:solidFill>
                    <a:srgbClr val="FF0000"/>
                  </a:solidFill>
                  <a:latin typeface="Adobe Caslon Pro Bold" pitchFamily="18" charset="0"/>
                  <a:cs typeface="Helvetica"/>
                </a:rPr>
                <a:t>DSE CL 557  - Artificial and Computational Intelligence</a:t>
              </a:r>
            </a:p>
            <a:p>
              <a:pPr algn="ctr" fontAlgn="auto">
                <a:spcBef>
                  <a:spcPts val="0"/>
                </a:spcBef>
                <a:spcAft>
                  <a:spcPts val="0"/>
                </a:spcAft>
                <a:defRPr/>
              </a:pPr>
              <a:endParaRPr lang="en-US" sz="2400" b="1" dirty="0" smtClean="0">
                <a:solidFill>
                  <a:srgbClr val="FF0000"/>
                </a:solidFill>
                <a:latin typeface="Adobe Caslon Pro Bold" pitchFamily="18" charset="0"/>
                <a:cs typeface="Helvetica"/>
              </a:endParaRPr>
            </a:p>
            <a:p>
              <a:pPr algn="ctr" fontAlgn="auto">
                <a:spcBef>
                  <a:spcPts val="0"/>
                </a:spcBef>
                <a:spcAft>
                  <a:spcPts val="0"/>
                </a:spcAft>
                <a:defRPr/>
              </a:pPr>
              <a:r>
                <a:rPr lang="en-US" sz="2400" b="1" dirty="0" smtClean="0">
                  <a:solidFill>
                    <a:srgbClr val="000099"/>
                  </a:solidFill>
                  <a:latin typeface="Adobe Caslon Pro Bold" pitchFamily="18" charset="0"/>
                  <a:cs typeface="Helvetica"/>
                </a:rPr>
                <a:t>#2. Intelligent Agents</a:t>
              </a:r>
              <a:endParaRPr lang="en-US" sz="2400" dirty="0" smtClean="0">
                <a:solidFill>
                  <a:srgbClr val="000099"/>
                </a:solidFill>
                <a:latin typeface="Adobe Caslon Pro Bold" pitchFamily="18" charset="0"/>
                <a:cs typeface="Helvetica"/>
              </a:endParaRPr>
            </a:p>
            <a:p>
              <a:pPr algn="ctr" fontAlgn="auto">
                <a:spcBef>
                  <a:spcPts val="0"/>
                </a:spcBef>
                <a:spcAft>
                  <a:spcPts val="0"/>
                </a:spcAft>
                <a:defRPr/>
              </a:pPr>
              <a:endParaRPr lang="en-US" sz="1200" dirty="0">
                <a:solidFill>
                  <a:schemeClr val="tx1">
                    <a:lumMod val="95000"/>
                    <a:lumOff val="5000"/>
                  </a:schemeClr>
                </a:solidFill>
                <a:latin typeface="Palatino Linotype" pitchFamily="18" charset="0"/>
                <a:cs typeface="Helvetica"/>
              </a:endParaRPr>
            </a:p>
          </p:txBody>
        </p:sp>
      </p:grpSp>
      <p:pic>
        <p:nvPicPr>
          <p:cNvPr id="15" name="Picture 1" descr="C:\Temp\ketrina\Lecture1-Introduction.png"/>
          <p:cNvPicPr>
            <a:picLocks noChangeAspect="1" noChangeArrowheads="1"/>
          </p:cNvPicPr>
          <p:nvPr/>
        </p:nvPicPr>
        <p:blipFill>
          <a:blip r:embed="rId6" cstate="print"/>
          <a:srcRect/>
          <a:stretch>
            <a:fillRect/>
          </a:stretch>
        </p:blipFill>
        <p:spPr bwMode="auto">
          <a:xfrm>
            <a:off x="119336" y="-2410"/>
            <a:ext cx="3046254" cy="1360514"/>
          </a:xfrm>
          <a:prstGeom prst="rect">
            <a:avLst/>
          </a:prstGeom>
          <a:noFill/>
        </p:spPr>
      </p:pic>
      <p:sp>
        <p:nvSpPr>
          <p:cNvPr id="2" name="Rectangle 1"/>
          <p:cNvSpPr/>
          <p:nvPr/>
        </p:nvSpPr>
        <p:spPr>
          <a:xfrm>
            <a:off x="90354" y="1412776"/>
            <a:ext cx="3057247" cy="230832"/>
          </a:xfrm>
          <a:prstGeom prst="rect">
            <a:avLst/>
          </a:prstGeom>
        </p:spPr>
        <p:txBody>
          <a:bodyPr wrap="none">
            <a:spAutoFit/>
          </a:bodyPr>
          <a:lstStyle/>
          <a:p>
            <a:pPr algn="ctr">
              <a:spcBef>
                <a:spcPct val="50000"/>
              </a:spcBef>
            </a:pPr>
            <a:r>
              <a:rPr lang="en-US" sz="900" dirty="0" smtClean="0">
                <a:solidFill>
                  <a:schemeClr val="bg1"/>
                </a:solidFill>
                <a:latin typeface="Palatino"/>
                <a:cs typeface="Palatino"/>
              </a:rPr>
              <a:t>(some slides </a:t>
            </a:r>
            <a:r>
              <a:rPr lang="en-US" sz="900" dirty="0">
                <a:solidFill>
                  <a:schemeClr val="bg1"/>
                </a:solidFill>
                <a:latin typeface="Palatino"/>
                <a:cs typeface="Palatino"/>
              </a:rPr>
              <a:t>adapted from  </a:t>
            </a:r>
            <a:r>
              <a:rPr lang="en-IN" sz="900" dirty="0">
                <a:solidFill>
                  <a:schemeClr val="bg1"/>
                </a:solidFill>
              </a:rPr>
              <a:t>http://aima.cs.berkeley.edu/</a:t>
            </a:r>
            <a:r>
              <a:rPr lang="en-US" sz="900" dirty="0" smtClean="0">
                <a:solidFill>
                  <a:schemeClr val="bg1"/>
                </a:solidFill>
                <a:latin typeface="Palatino"/>
                <a:cs typeface="Palatino"/>
              </a:rPr>
              <a:t>)</a:t>
            </a:r>
            <a:endParaRPr lang="en-US" sz="900" dirty="0">
              <a:solidFill>
                <a:schemeClr val="bg1"/>
              </a:solidFill>
              <a:latin typeface="Palatino"/>
              <a:cs typeface="Palatino"/>
            </a:endParaRPr>
          </a:p>
        </p:txBody>
      </p:sp>
      <p:sp>
        <p:nvSpPr>
          <p:cNvPr id="6" name="Rectangle 5"/>
          <p:cNvSpPr/>
          <p:nvPr/>
        </p:nvSpPr>
        <p:spPr>
          <a:xfrm>
            <a:off x="921148" y="5775647"/>
            <a:ext cx="3507563" cy="461665"/>
          </a:xfrm>
          <a:prstGeom prst="rect">
            <a:avLst/>
          </a:prstGeom>
        </p:spPr>
        <p:txBody>
          <a:bodyPr wrap="none">
            <a:spAutoFit/>
          </a:bodyPr>
          <a:lstStyle/>
          <a:p>
            <a:fld id="{FF8EA8C4-DC85-4AF6-93A9-6960CF029261}" type="datetime2">
              <a:rPr lang="en-US" sz="2400">
                <a:solidFill>
                  <a:schemeClr val="bg1"/>
                </a:solidFill>
                <a:latin typeface="Adobe Caslon Pro Bold" pitchFamily="18" charset="0"/>
                <a:cs typeface="Helvetica"/>
              </a:rPr>
              <a:pPr/>
              <a:t>Sunday, September 6, 2020</a:t>
            </a:fld>
            <a:endParaRPr lang="en-IN" sz="2400" dirty="0">
              <a:solidFill>
                <a:schemeClr val="bg1"/>
              </a:solidFill>
            </a:endParaRPr>
          </a:p>
        </p:txBody>
      </p:sp>
      <p:sp>
        <p:nvSpPr>
          <p:cNvPr id="7" name="Rectangle 6"/>
          <p:cNvSpPr/>
          <p:nvPr/>
        </p:nvSpPr>
        <p:spPr>
          <a:xfrm>
            <a:off x="8400256" y="5775647"/>
            <a:ext cx="2705228" cy="461665"/>
          </a:xfrm>
          <a:prstGeom prst="rect">
            <a:avLst/>
          </a:prstGeom>
        </p:spPr>
        <p:txBody>
          <a:bodyPr wrap="none">
            <a:spAutoFit/>
          </a:bodyPr>
          <a:lstStyle/>
          <a:p>
            <a:r>
              <a:rPr lang="en-US" sz="2400" dirty="0">
                <a:solidFill>
                  <a:schemeClr val="bg1"/>
                </a:solidFill>
                <a:latin typeface="Adobe Caslon Pro Bold" pitchFamily="18" charset="0"/>
                <a:cs typeface="Helvetica"/>
              </a:rPr>
              <a:t>Dr. Saikishor Jangiti</a:t>
            </a:r>
            <a:endParaRPr lang="en-IN" sz="2400" dirty="0">
              <a:solidFill>
                <a:schemeClr val="bg1"/>
              </a:solidFill>
            </a:endParaRPr>
          </a:p>
        </p:txBody>
      </p:sp>
      <p:sp>
        <p:nvSpPr>
          <p:cNvPr id="8" name="Date Placeholder 7"/>
          <p:cNvSpPr>
            <a:spLocks noGrp="1"/>
          </p:cNvSpPr>
          <p:nvPr>
            <p:ph type="dt" sz="half" idx="10"/>
          </p:nvPr>
        </p:nvSpPr>
        <p:spPr/>
        <p:txBody>
          <a:bodyPr/>
          <a:lstStyle/>
          <a:p>
            <a:pPr>
              <a:defRPr/>
            </a:pPr>
            <a:fld id="{AA243A5D-4121-4EC1-81AB-8071695EB8FF}" type="datetime8">
              <a:rPr lang="en-US" smtClean="0"/>
              <a:t>9/6/2020 3:43 PM</a:t>
            </a:fld>
            <a:endParaRPr lang="en-US"/>
          </a:p>
        </p:txBody>
      </p:sp>
      <p:sp>
        <p:nvSpPr>
          <p:cNvPr id="9" name="Slide Number Placeholder 8"/>
          <p:cNvSpPr>
            <a:spLocks noGrp="1"/>
          </p:cNvSpPr>
          <p:nvPr>
            <p:ph type="sldNum" sz="quarter" idx="12"/>
          </p:nvPr>
        </p:nvSpPr>
        <p:spPr/>
        <p:txBody>
          <a:bodyPr/>
          <a:lstStyle/>
          <a:p>
            <a:pPr>
              <a:defRPr/>
            </a:pPr>
            <a:fld id="{4C84874A-9F9C-412B-8B59-7BB7BD4CCB0F}" type="slidenum">
              <a:rPr lang="en-US" smtClean="0"/>
              <a:pPr>
                <a:defRPr/>
              </a:pPr>
              <a:t>1</a:t>
            </a:fld>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79400"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3087906" y="2429637"/>
            <a:ext cx="5487670" cy="1749425"/>
          </a:xfrm>
          <a:prstGeom prst="rect">
            <a:avLst/>
          </a:prstGeom>
        </p:spPr>
        <p:txBody>
          <a:bodyPr vert="horz" wrap="square" lIns="0" tIns="26670" rIns="0" bIns="0" rtlCol="0">
            <a:spAutoFit/>
          </a:bodyPr>
          <a:lstStyle/>
          <a:p>
            <a:pPr marL="469900" marR="288925" indent="-382270">
              <a:lnSpc>
                <a:spcPts val="2360"/>
              </a:lnSpc>
              <a:spcBef>
                <a:spcPts val="210"/>
              </a:spcBef>
              <a:buFont typeface="Arial"/>
              <a:buChar char="●"/>
              <a:tabLst>
                <a:tab pos="469265" algn="l"/>
                <a:tab pos="469900" algn="l"/>
              </a:tabLst>
            </a:pPr>
            <a:r>
              <a:rPr sz="2000" spc="-5" dirty="0">
                <a:latin typeface="Comic Sans MS"/>
                <a:cs typeface="Comic Sans MS"/>
              </a:rPr>
              <a:t>What are the formal rules to draw valid  conclusions?</a:t>
            </a:r>
            <a:endParaRPr sz="2000">
              <a:latin typeface="Comic Sans MS"/>
              <a:cs typeface="Comic Sans MS"/>
            </a:endParaRPr>
          </a:p>
          <a:p>
            <a:pPr marL="12700">
              <a:spcBef>
                <a:spcPts val="495"/>
              </a:spcBef>
            </a:pPr>
            <a:r>
              <a:rPr sz="2000" spc="-5" dirty="0">
                <a:solidFill>
                  <a:srgbClr val="980000"/>
                </a:solidFill>
                <a:latin typeface="Comic Sans MS"/>
                <a:cs typeface="Comic Sans MS"/>
              </a:rPr>
              <a:t>George Boole (1815–1864) </a:t>
            </a:r>
            <a:r>
              <a:rPr sz="2000" dirty="0">
                <a:latin typeface="Comic Sans MS"/>
                <a:cs typeface="Comic Sans MS"/>
              </a:rPr>
              <a:t>: </a:t>
            </a:r>
            <a:r>
              <a:rPr sz="2000" spc="-5" dirty="0">
                <a:latin typeface="Comic Sans MS"/>
                <a:cs typeface="Comic Sans MS"/>
              </a:rPr>
              <a:t>Propositional</a:t>
            </a:r>
            <a:r>
              <a:rPr sz="2000" spc="-55" dirty="0">
                <a:latin typeface="Comic Sans MS"/>
                <a:cs typeface="Comic Sans MS"/>
              </a:rPr>
              <a:t> </a:t>
            </a:r>
            <a:r>
              <a:rPr sz="2000" spc="-5" dirty="0">
                <a:latin typeface="Comic Sans MS"/>
                <a:cs typeface="Comic Sans MS"/>
              </a:rPr>
              <a:t>Logic</a:t>
            </a:r>
            <a:endParaRPr sz="2000">
              <a:latin typeface="Comic Sans MS"/>
              <a:cs typeface="Comic Sans MS"/>
            </a:endParaRPr>
          </a:p>
          <a:p>
            <a:pPr>
              <a:spcBef>
                <a:spcPts val="35"/>
              </a:spcBef>
            </a:pPr>
            <a:endParaRPr sz="2450">
              <a:latin typeface="Comic Sans MS"/>
              <a:cs typeface="Comic Sans MS"/>
            </a:endParaRPr>
          </a:p>
          <a:p>
            <a:pPr marL="12700"/>
            <a:r>
              <a:rPr sz="2000" spc="-5" dirty="0">
                <a:solidFill>
                  <a:srgbClr val="980000"/>
                </a:solidFill>
                <a:latin typeface="Comic Sans MS"/>
                <a:cs typeface="Comic Sans MS"/>
              </a:rPr>
              <a:t>Gottlob Frege (1848–1925)</a:t>
            </a:r>
            <a:r>
              <a:rPr sz="2000" spc="-5" dirty="0">
                <a:latin typeface="Comic Sans MS"/>
                <a:cs typeface="Comic Sans MS"/>
              </a:rPr>
              <a:t>: First order</a:t>
            </a:r>
            <a:r>
              <a:rPr sz="2000" spc="-45" dirty="0">
                <a:latin typeface="Comic Sans MS"/>
                <a:cs typeface="Comic Sans MS"/>
              </a:rPr>
              <a:t> </a:t>
            </a:r>
            <a:r>
              <a:rPr sz="2000" spc="-5" dirty="0">
                <a:latin typeface="Comic Sans MS"/>
                <a:cs typeface="Comic Sans MS"/>
              </a:rPr>
              <a:t>logic</a:t>
            </a:r>
            <a:endParaRPr sz="200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2869663727"/>
              </p:ext>
            </p:extLst>
          </p:nvPr>
        </p:nvGraphicFramePr>
        <p:xfrm>
          <a:off x="407368"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6" name="Date Placeholder 5"/>
          <p:cNvSpPr>
            <a:spLocks noGrp="1"/>
          </p:cNvSpPr>
          <p:nvPr>
            <p:ph type="dt" sz="half" idx="10"/>
          </p:nvPr>
        </p:nvSpPr>
        <p:spPr/>
        <p:txBody>
          <a:bodyPr/>
          <a:lstStyle/>
          <a:p>
            <a:pPr>
              <a:defRPr/>
            </a:pPr>
            <a:fld id="{2C3406A3-6DCA-4B18-B052-F03E6525D61C}" type="datetime8">
              <a:rPr lang="en-US" smtClean="0"/>
              <a:t>9/6/2020 3:43 PM</a:t>
            </a:fld>
            <a:endParaRPr lang="en-US"/>
          </a:p>
        </p:txBody>
      </p:sp>
      <p:sp>
        <p:nvSpPr>
          <p:cNvPr id="7" name="Slide Number Placeholder 6"/>
          <p:cNvSpPr>
            <a:spLocks noGrp="1"/>
          </p:cNvSpPr>
          <p:nvPr>
            <p:ph type="sldNum" sz="quarter" idx="12"/>
          </p:nvPr>
        </p:nvSpPr>
        <p:spPr/>
        <p:txBody>
          <a:bodyPr/>
          <a:lstStyle/>
          <a:p>
            <a:pPr>
              <a:defRPr/>
            </a:pPr>
            <a:fld id="{54CD2F88-8A41-4E7F-9278-91FE67E35F94}" type="slidenum">
              <a:rPr lang="en-US" smtClean="0"/>
              <a:pPr>
                <a:defRPr/>
              </a:pPr>
              <a:t>10</a:t>
            </a:fld>
            <a:endParaRPr lang="en-US"/>
          </a:p>
        </p:txBody>
      </p:sp>
    </p:spTree>
    <p:extLst>
      <p:ext uri="{BB962C8B-B14F-4D97-AF65-F5344CB8AC3E}">
        <p14:creationId xmlns:p14="http://schemas.microsoft.com/office/powerpoint/2010/main" val="2018351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07392"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6" name="object 6"/>
          <p:cNvSpPr txBox="1"/>
          <p:nvPr/>
        </p:nvSpPr>
        <p:spPr>
          <a:xfrm>
            <a:off x="3037107" y="6179533"/>
            <a:ext cx="3382010" cy="179536"/>
          </a:xfrm>
          <a:prstGeom prst="rect">
            <a:avLst/>
          </a:prstGeom>
        </p:spPr>
        <p:txBody>
          <a:bodyPr vert="horz" wrap="square" lIns="0" tIns="0" rIns="0" bIns="0" rtlCol="0">
            <a:spAutoFit/>
          </a:bodyPr>
          <a:lstStyle/>
          <a:p>
            <a:pPr marL="12700">
              <a:lnSpc>
                <a:spcPts val="1425"/>
              </a:lnSpc>
            </a:pPr>
            <a:r>
              <a:rPr sz="1200" b="1" dirty="0">
                <a:latin typeface="Arial"/>
                <a:cs typeface="Arial"/>
              </a:rPr>
              <a:t># -</a:t>
            </a:r>
            <a:r>
              <a:rPr sz="1200" b="1" spc="-85" dirty="0">
                <a:latin typeface="Arial"/>
                <a:cs typeface="Arial"/>
              </a:rPr>
              <a:t> </a:t>
            </a:r>
            <a:r>
              <a:rPr sz="1200" b="1" spc="-5" dirty="0">
                <a:latin typeface="Arial"/>
                <a:cs typeface="Arial"/>
              </a:rPr>
              <a:t>https://en.wikipedia.org/wiki/Peano_axioms</a:t>
            </a:r>
            <a:endParaRPr sz="1200" dirty="0">
              <a:latin typeface="Arial"/>
              <a:cs typeface="Arial"/>
            </a:endParaRPr>
          </a:p>
        </p:txBody>
      </p:sp>
      <p:sp>
        <p:nvSpPr>
          <p:cNvPr id="3" name="object 3"/>
          <p:cNvSpPr txBox="1"/>
          <p:nvPr/>
        </p:nvSpPr>
        <p:spPr>
          <a:xfrm>
            <a:off x="3037107" y="1991486"/>
            <a:ext cx="5728335" cy="3473450"/>
          </a:xfrm>
          <a:prstGeom prst="rect">
            <a:avLst/>
          </a:prstGeom>
        </p:spPr>
        <p:txBody>
          <a:bodyPr vert="horz" wrap="square" lIns="0" tIns="79375" rIns="0" bIns="0" rtlCol="0">
            <a:spAutoFit/>
          </a:bodyPr>
          <a:lstStyle/>
          <a:p>
            <a:pPr marL="520700" indent="-382270">
              <a:spcBef>
                <a:spcPts val="625"/>
              </a:spcBef>
              <a:buFont typeface="Arial"/>
              <a:buChar char="●"/>
              <a:tabLst>
                <a:tab pos="520065" algn="l"/>
                <a:tab pos="520700" algn="l"/>
              </a:tabLst>
            </a:pPr>
            <a:r>
              <a:rPr sz="2000" spc="-5" dirty="0">
                <a:latin typeface="Comic Sans MS"/>
                <a:cs typeface="Comic Sans MS"/>
              </a:rPr>
              <a:t>What can be</a:t>
            </a:r>
            <a:r>
              <a:rPr sz="2000" spc="-15" dirty="0">
                <a:latin typeface="Comic Sans MS"/>
                <a:cs typeface="Comic Sans MS"/>
              </a:rPr>
              <a:t> </a:t>
            </a:r>
            <a:r>
              <a:rPr sz="2000" spc="-5" dirty="0">
                <a:latin typeface="Comic Sans MS"/>
                <a:cs typeface="Comic Sans MS"/>
              </a:rPr>
              <a:t>computed?</a:t>
            </a:r>
            <a:endParaRPr sz="2000">
              <a:latin typeface="Comic Sans MS"/>
              <a:cs typeface="Comic Sans MS"/>
            </a:endParaRPr>
          </a:p>
          <a:p>
            <a:pPr marL="63500" marR="55880">
              <a:lnSpc>
                <a:spcPct val="99600"/>
              </a:lnSpc>
              <a:spcBef>
                <a:spcPts val="535"/>
              </a:spcBef>
              <a:tabLst>
                <a:tab pos="3166745" algn="l"/>
              </a:tabLst>
            </a:pPr>
            <a:r>
              <a:rPr sz="2000" spc="-5" dirty="0">
                <a:solidFill>
                  <a:srgbClr val="980000"/>
                </a:solidFill>
                <a:latin typeface="Comic Sans MS"/>
                <a:cs typeface="Comic Sans MS"/>
              </a:rPr>
              <a:t>Kurt Gödel</a:t>
            </a:r>
            <a:r>
              <a:rPr sz="2000" dirty="0">
                <a:solidFill>
                  <a:srgbClr val="980000"/>
                </a:solidFill>
                <a:latin typeface="Comic Sans MS"/>
                <a:cs typeface="Comic Sans MS"/>
              </a:rPr>
              <a:t> </a:t>
            </a:r>
            <a:r>
              <a:rPr sz="2000" spc="-5" dirty="0">
                <a:solidFill>
                  <a:srgbClr val="980000"/>
                </a:solidFill>
                <a:latin typeface="Comic Sans MS"/>
                <a:cs typeface="Comic Sans MS"/>
              </a:rPr>
              <a:t>(1906–1978)</a:t>
            </a:r>
            <a:r>
              <a:rPr sz="2000" spc="20" dirty="0">
                <a:solidFill>
                  <a:srgbClr val="980000"/>
                </a:solidFill>
                <a:latin typeface="Comic Sans MS"/>
                <a:cs typeface="Comic Sans MS"/>
              </a:rPr>
              <a:t> </a:t>
            </a:r>
            <a:r>
              <a:rPr sz="2000" dirty="0">
                <a:latin typeface="Comic Sans MS"/>
                <a:cs typeface="Comic Sans MS"/>
              </a:rPr>
              <a:t>:	</a:t>
            </a:r>
            <a:r>
              <a:rPr sz="2000" spc="-5" dirty="0">
                <a:latin typeface="Comic Sans MS"/>
                <a:cs typeface="Comic Sans MS"/>
              </a:rPr>
              <a:t>In any formal theory  as strong as </a:t>
            </a:r>
            <a:r>
              <a:rPr sz="2000" u="heavy" spc="-5" dirty="0">
                <a:solidFill>
                  <a:srgbClr val="0000FF"/>
                </a:solidFill>
                <a:uFill>
                  <a:solidFill>
                    <a:srgbClr val="0000FF"/>
                  </a:solidFill>
                </a:uFill>
                <a:latin typeface="Comic Sans MS"/>
                <a:cs typeface="Comic Sans MS"/>
                <a:hlinkClick r:id="rId2"/>
              </a:rPr>
              <a:t>Peano arithmetic</a:t>
            </a:r>
            <a:r>
              <a:rPr sz="2000" spc="-5" dirty="0">
                <a:solidFill>
                  <a:srgbClr val="0000FF"/>
                </a:solidFill>
                <a:latin typeface="Comic Sans MS"/>
                <a:cs typeface="Comic Sans MS"/>
                <a:hlinkClick r:id="rId2"/>
              </a:rPr>
              <a:t> </a:t>
            </a:r>
            <a:r>
              <a:rPr sz="1950" baseline="32051" dirty="0">
                <a:latin typeface="Comic Sans MS"/>
                <a:cs typeface="Comic Sans MS"/>
              </a:rPr>
              <a:t>#</a:t>
            </a:r>
            <a:r>
              <a:rPr sz="2000" dirty="0">
                <a:latin typeface="Comic Sans MS"/>
                <a:cs typeface="Comic Sans MS"/>
              </a:rPr>
              <a:t>(the </a:t>
            </a:r>
            <a:r>
              <a:rPr sz="2000" spc="-5" dirty="0">
                <a:latin typeface="Comic Sans MS"/>
                <a:cs typeface="Comic Sans MS"/>
              </a:rPr>
              <a:t>elementary  theory of natural numbers), there are true  statements that are undecidable in the sense  that they have no proof within the</a:t>
            </a:r>
            <a:r>
              <a:rPr sz="2000" spc="-35" dirty="0">
                <a:latin typeface="Comic Sans MS"/>
                <a:cs typeface="Comic Sans MS"/>
              </a:rPr>
              <a:t> </a:t>
            </a:r>
            <a:r>
              <a:rPr sz="2000" spc="-5" dirty="0">
                <a:latin typeface="Comic Sans MS"/>
                <a:cs typeface="Comic Sans MS"/>
              </a:rPr>
              <a:t>theory</a:t>
            </a:r>
            <a:endParaRPr sz="2000">
              <a:latin typeface="Comic Sans MS"/>
              <a:cs typeface="Comic Sans MS"/>
            </a:endParaRPr>
          </a:p>
          <a:p>
            <a:pPr marL="63500" marR="368935">
              <a:lnSpc>
                <a:spcPct val="243800"/>
              </a:lnSpc>
              <a:spcBef>
                <a:spcPts val="35"/>
              </a:spcBef>
            </a:pPr>
            <a:r>
              <a:rPr sz="2000" spc="-5" dirty="0">
                <a:solidFill>
                  <a:srgbClr val="274E13"/>
                </a:solidFill>
                <a:latin typeface="Comic Sans MS"/>
                <a:cs typeface="Comic Sans MS"/>
              </a:rPr>
              <a:t>Computability, tractability, NP-completeness  </a:t>
            </a:r>
            <a:r>
              <a:rPr sz="2000" spc="-5" dirty="0">
                <a:latin typeface="Comic Sans MS"/>
                <a:cs typeface="Comic Sans MS"/>
              </a:rPr>
              <a:t>Probability theory </a:t>
            </a:r>
            <a:r>
              <a:rPr sz="2000" dirty="0">
                <a:latin typeface="Comic Sans MS"/>
                <a:cs typeface="Comic Sans MS"/>
              </a:rPr>
              <a:t>&amp; </a:t>
            </a:r>
            <a:r>
              <a:rPr sz="2000" spc="-5" dirty="0">
                <a:latin typeface="Comic Sans MS"/>
                <a:cs typeface="Comic Sans MS"/>
              </a:rPr>
              <a:t>inference</a:t>
            </a:r>
            <a:r>
              <a:rPr sz="2000" spc="-60" dirty="0">
                <a:latin typeface="Comic Sans MS"/>
                <a:cs typeface="Comic Sans MS"/>
              </a:rPr>
              <a:t> </a:t>
            </a:r>
            <a:r>
              <a:rPr sz="2000" spc="-5" dirty="0">
                <a:latin typeface="Comic Sans MS"/>
                <a:cs typeface="Comic Sans MS"/>
              </a:rPr>
              <a:t>mechanisms</a:t>
            </a:r>
            <a:endParaRPr sz="200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136652906"/>
              </p:ext>
            </p:extLst>
          </p:nvPr>
        </p:nvGraphicFramePr>
        <p:xfrm>
          <a:off x="407368"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7" name="Date Placeholder 6"/>
          <p:cNvSpPr>
            <a:spLocks noGrp="1"/>
          </p:cNvSpPr>
          <p:nvPr>
            <p:ph type="dt" sz="half" idx="10"/>
          </p:nvPr>
        </p:nvSpPr>
        <p:spPr/>
        <p:txBody>
          <a:bodyPr/>
          <a:lstStyle/>
          <a:p>
            <a:pPr>
              <a:defRPr/>
            </a:pPr>
            <a:fld id="{15011CE1-5773-4D00-9DA4-1457AE2C2D4E}" type="datetime8">
              <a:rPr lang="en-US" smtClean="0"/>
              <a:t>9/6/2020 3:43 PM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11</a:t>
            </a:fld>
            <a:endParaRPr lang="en-US"/>
          </a:p>
        </p:txBody>
      </p:sp>
    </p:spTree>
    <p:extLst>
      <p:ext uri="{BB962C8B-B14F-4D97-AF65-F5344CB8AC3E}">
        <p14:creationId xmlns:p14="http://schemas.microsoft.com/office/powerpoint/2010/main" val="32869700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751408"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3087904" y="2801112"/>
            <a:ext cx="6201559" cy="2829749"/>
          </a:xfrm>
          <a:prstGeom prst="rect">
            <a:avLst/>
          </a:prstGeom>
        </p:spPr>
        <p:txBody>
          <a:bodyPr vert="horz" wrap="square" lIns="0" tIns="26670" rIns="0" bIns="0" rtlCol="0">
            <a:spAutoFit/>
          </a:bodyPr>
          <a:lstStyle/>
          <a:p>
            <a:pPr marL="469900" marR="709295" indent="-382270">
              <a:lnSpc>
                <a:spcPts val="2360"/>
              </a:lnSpc>
              <a:spcBef>
                <a:spcPts val="210"/>
              </a:spcBef>
              <a:buFont typeface="Arial"/>
              <a:buChar char="●"/>
              <a:tabLst>
                <a:tab pos="469265" algn="l"/>
                <a:tab pos="469900" algn="l"/>
              </a:tabLst>
            </a:pPr>
            <a:r>
              <a:rPr sz="2000" spc="-5" dirty="0">
                <a:latin typeface="Comic Sans MS"/>
                <a:cs typeface="Comic Sans MS"/>
              </a:rPr>
              <a:t>How should we make decisions so as to  maximize</a:t>
            </a:r>
            <a:r>
              <a:rPr sz="2000" spc="-15" dirty="0">
                <a:latin typeface="Comic Sans MS"/>
                <a:cs typeface="Comic Sans MS"/>
              </a:rPr>
              <a:t> </a:t>
            </a:r>
            <a:r>
              <a:rPr sz="2000" spc="-5" dirty="0">
                <a:latin typeface="Comic Sans MS"/>
                <a:cs typeface="Comic Sans MS"/>
              </a:rPr>
              <a:t>payoff?</a:t>
            </a:r>
            <a:endParaRPr sz="2000" dirty="0">
              <a:latin typeface="Comic Sans MS"/>
              <a:cs typeface="Comic Sans MS"/>
            </a:endParaRPr>
          </a:p>
          <a:p>
            <a:pPr marL="12700">
              <a:spcBef>
                <a:spcPts val="495"/>
              </a:spcBef>
            </a:pPr>
            <a:r>
              <a:rPr sz="2000" spc="-5" dirty="0">
                <a:solidFill>
                  <a:srgbClr val="980000"/>
                </a:solidFill>
                <a:latin typeface="Comic Sans MS"/>
                <a:cs typeface="Comic Sans MS"/>
              </a:rPr>
              <a:t>Utility </a:t>
            </a:r>
            <a:r>
              <a:rPr sz="2000" dirty="0">
                <a:solidFill>
                  <a:srgbClr val="980000"/>
                </a:solidFill>
                <a:latin typeface="Comic Sans MS"/>
                <a:cs typeface="Comic Sans MS"/>
              </a:rPr>
              <a:t>/ </a:t>
            </a:r>
            <a:r>
              <a:rPr sz="2000" spc="-5" dirty="0">
                <a:solidFill>
                  <a:srgbClr val="980000"/>
                </a:solidFill>
                <a:latin typeface="Comic Sans MS"/>
                <a:cs typeface="Comic Sans MS"/>
              </a:rPr>
              <a:t>preferred</a:t>
            </a:r>
            <a:r>
              <a:rPr sz="2000" spc="-20" dirty="0">
                <a:solidFill>
                  <a:srgbClr val="980000"/>
                </a:solidFill>
                <a:latin typeface="Comic Sans MS"/>
                <a:cs typeface="Comic Sans MS"/>
              </a:rPr>
              <a:t> </a:t>
            </a:r>
            <a:r>
              <a:rPr sz="2000" spc="-5" dirty="0">
                <a:solidFill>
                  <a:srgbClr val="980000"/>
                </a:solidFill>
                <a:latin typeface="Comic Sans MS"/>
                <a:cs typeface="Comic Sans MS"/>
              </a:rPr>
              <a:t>outcomes</a:t>
            </a:r>
            <a:endParaRPr sz="2000" dirty="0">
              <a:latin typeface="Comic Sans MS"/>
              <a:cs typeface="Comic Sans MS"/>
            </a:endParaRPr>
          </a:p>
          <a:p>
            <a:pPr marL="12700" marR="408305">
              <a:lnSpc>
                <a:spcPct val="121900"/>
              </a:lnSpc>
              <a:tabLst>
                <a:tab pos="2018030" algn="l"/>
              </a:tabLst>
            </a:pPr>
            <a:r>
              <a:rPr sz="2000" spc="-5" dirty="0">
                <a:solidFill>
                  <a:srgbClr val="980000"/>
                </a:solidFill>
                <a:latin typeface="Comic Sans MS"/>
                <a:cs typeface="Comic Sans MS"/>
              </a:rPr>
              <a:t>Decision theory	</a:t>
            </a:r>
            <a:r>
              <a:rPr sz="2000" spc="-5" dirty="0">
                <a:latin typeface="Comic Sans MS"/>
                <a:cs typeface="Comic Sans MS"/>
              </a:rPr>
              <a:t>-Probability </a:t>
            </a:r>
            <a:r>
              <a:rPr sz="2000" dirty="0">
                <a:latin typeface="Comic Sans MS"/>
                <a:cs typeface="Comic Sans MS"/>
              </a:rPr>
              <a:t>&amp; </a:t>
            </a:r>
            <a:r>
              <a:rPr sz="2000" spc="-5" dirty="0">
                <a:latin typeface="Comic Sans MS"/>
                <a:cs typeface="Comic Sans MS"/>
              </a:rPr>
              <a:t>utility theory  </a:t>
            </a:r>
            <a:r>
              <a:rPr sz="2000" spc="-5" dirty="0">
                <a:solidFill>
                  <a:srgbClr val="980000"/>
                </a:solidFill>
                <a:latin typeface="Comic Sans MS"/>
                <a:cs typeface="Comic Sans MS"/>
              </a:rPr>
              <a:t>Game</a:t>
            </a:r>
            <a:r>
              <a:rPr sz="2000" spc="-10" dirty="0">
                <a:solidFill>
                  <a:srgbClr val="980000"/>
                </a:solidFill>
                <a:latin typeface="Comic Sans MS"/>
                <a:cs typeface="Comic Sans MS"/>
              </a:rPr>
              <a:t> </a:t>
            </a:r>
            <a:r>
              <a:rPr sz="2000" spc="-5" dirty="0">
                <a:solidFill>
                  <a:srgbClr val="980000"/>
                </a:solidFill>
                <a:latin typeface="Comic Sans MS"/>
                <a:cs typeface="Comic Sans MS"/>
              </a:rPr>
              <a:t>theory</a:t>
            </a:r>
            <a:endParaRPr sz="2000" dirty="0">
              <a:latin typeface="Comic Sans MS"/>
              <a:cs typeface="Comic Sans MS"/>
            </a:endParaRPr>
          </a:p>
          <a:p>
            <a:pPr marL="469900" marR="5080" indent="-382270">
              <a:lnSpc>
                <a:spcPts val="2360"/>
              </a:lnSpc>
              <a:spcBef>
                <a:spcPts val="635"/>
              </a:spcBef>
              <a:buFont typeface="Arial"/>
              <a:buChar char="●"/>
              <a:tabLst>
                <a:tab pos="469265" algn="l"/>
                <a:tab pos="469900" algn="l"/>
              </a:tabLst>
            </a:pPr>
            <a:r>
              <a:rPr sz="2000" spc="-5" dirty="0">
                <a:latin typeface="Comic Sans MS"/>
                <a:cs typeface="Comic Sans MS"/>
              </a:rPr>
              <a:t>How to make decisions when payoffs are not  immediate?</a:t>
            </a:r>
            <a:endParaRPr sz="2000" dirty="0">
              <a:latin typeface="Comic Sans MS"/>
              <a:cs typeface="Comic Sans MS"/>
            </a:endParaRPr>
          </a:p>
          <a:p>
            <a:pPr marL="927100" lvl="1" indent="-382270">
              <a:spcBef>
                <a:spcPts val="495"/>
              </a:spcBef>
              <a:buFont typeface="Arial"/>
              <a:buChar char="○"/>
              <a:tabLst>
                <a:tab pos="926465" algn="l"/>
                <a:tab pos="927100" algn="l"/>
              </a:tabLst>
            </a:pPr>
            <a:r>
              <a:rPr sz="2000" spc="-5" dirty="0" smtClean="0">
                <a:latin typeface="Comic Sans MS"/>
                <a:cs typeface="Comic Sans MS"/>
              </a:rPr>
              <a:t>M</a:t>
            </a:r>
            <a:r>
              <a:rPr lang="en-US" sz="2000" spc="-5" dirty="0" smtClean="0">
                <a:latin typeface="Comic Sans MS"/>
                <a:cs typeface="Comic Sans MS"/>
              </a:rPr>
              <a:t>arkov </a:t>
            </a:r>
            <a:r>
              <a:rPr sz="2000" spc="-5" dirty="0" smtClean="0">
                <a:latin typeface="Comic Sans MS"/>
                <a:cs typeface="Comic Sans MS"/>
              </a:rPr>
              <a:t>D</a:t>
            </a:r>
            <a:r>
              <a:rPr lang="en-US" sz="2000" spc="-5" dirty="0" smtClean="0">
                <a:latin typeface="Comic Sans MS"/>
                <a:cs typeface="Comic Sans MS"/>
              </a:rPr>
              <a:t>ecision </a:t>
            </a:r>
            <a:r>
              <a:rPr sz="2000" spc="-5" dirty="0" smtClean="0">
                <a:latin typeface="Comic Sans MS"/>
                <a:cs typeface="Comic Sans MS"/>
              </a:rPr>
              <a:t>P</a:t>
            </a:r>
            <a:r>
              <a:rPr lang="en-US" sz="2000" spc="-5" dirty="0" smtClean="0">
                <a:latin typeface="Comic Sans MS"/>
                <a:cs typeface="Comic Sans MS"/>
              </a:rPr>
              <a:t>rocess</a:t>
            </a:r>
            <a:endParaRPr sz="2000" dirty="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1643527533"/>
              </p:ext>
            </p:extLst>
          </p:nvPr>
        </p:nvGraphicFramePr>
        <p:xfrm>
          <a:off x="407368"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dirty="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6" name="Date Placeholder 5"/>
          <p:cNvSpPr>
            <a:spLocks noGrp="1"/>
          </p:cNvSpPr>
          <p:nvPr>
            <p:ph type="dt" sz="half" idx="10"/>
          </p:nvPr>
        </p:nvSpPr>
        <p:spPr/>
        <p:txBody>
          <a:bodyPr/>
          <a:lstStyle/>
          <a:p>
            <a:pPr>
              <a:defRPr/>
            </a:pPr>
            <a:fld id="{D727A5A3-AEDE-4CA6-ACF8-BED2AEDABFF4}" type="datetime8">
              <a:rPr lang="en-US" smtClean="0"/>
              <a:t>9/6/2020 3:43 PM</a:t>
            </a:fld>
            <a:endParaRPr lang="en-US"/>
          </a:p>
        </p:txBody>
      </p:sp>
      <p:sp>
        <p:nvSpPr>
          <p:cNvPr id="7" name="Slide Number Placeholder 6"/>
          <p:cNvSpPr>
            <a:spLocks noGrp="1"/>
          </p:cNvSpPr>
          <p:nvPr>
            <p:ph type="sldNum" sz="quarter" idx="12"/>
          </p:nvPr>
        </p:nvSpPr>
        <p:spPr/>
        <p:txBody>
          <a:bodyPr/>
          <a:lstStyle/>
          <a:p>
            <a:pPr>
              <a:defRPr/>
            </a:pPr>
            <a:fld id="{54CD2F88-8A41-4E7F-9278-91FE67E35F94}" type="slidenum">
              <a:rPr lang="en-US" smtClean="0"/>
              <a:pPr>
                <a:defRPr/>
              </a:pPr>
              <a:t>12</a:t>
            </a:fld>
            <a:endParaRPr lang="en-US"/>
          </a:p>
        </p:txBody>
      </p:sp>
    </p:spTree>
    <p:extLst>
      <p:ext uri="{BB962C8B-B14F-4D97-AF65-F5344CB8AC3E}">
        <p14:creationId xmlns:p14="http://schemas.microsoft.com/office/powerpoint/2010/main" val="3937203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967432"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3087907" y="1620011"/>
            <a:ext cx="5624195" cy="2080698"/>
          </a:xfrm>
          <a:prstGeom prst="rect">
            <a:avLst/>
          </a:prstGeom>
        </p:spPr>
        <p:txBody>
          <a:bodyPr vert="horz" wrap="square" lIns="0" tIns="79375" rIns="0" bIns="0" rtlCol="0">
            <a:spAutoFit/>
          </a:bodyPr>
          <a:lstStyle/>
          <a:p>
            <a:pPr marL="12700">
              <a:spcBef>
                <a:spcPts val="625"/>
              </a:spcBef>
            </a:pPr>
            <a:r>
              <a:rPr sz="2000" spc="-5" dirty="0">
                <a:latin typeface="Comic Sans MS"/>
                <a:cs typeface="Comic Sans MS"/>
              </a:rPr>
              <a:t>How do brains process</a:t>
            </a:r>
            <a:r>
              <a:rPr sz="2000" spc="-20" dirty="0">
                <a:latin typeface="Comic Sans MS"/>
                <a:cs typeface="Comic Sans MS"/>
              </a:rPr>
              <a:t> </a:t>
            </a:r>
            <a:r>
              <a:rPr sz="2000" spc="-5" dirty="0">
                <a:latin typeface="Comic Sans MS"/>
                <a:cs typeface="Comic Sans MS"/>
              </a:rPr>
              <a:t>information?</a:t>
            </a:r>
            <a:endParaRPr sz="2000">
              <a:latin typeface="Comic Sans MS"/>
              <a:cs typeface="Comic Sans MS"/>
            </a:endParaRPr>
          </a:p>
          <a:p>
            <a:pPr marL="469900" indent="-382270">
              <a:lnSpc>
                <a:spcPts val="2380"/>
              </a:lnSpc>
              <a:spcBef>
                <a:spcPts val="525"/>
              </a:spcBef>
              <a:buFont typeface="Arial"/>
              <a:buChar char="●"/>
              <a:tabLst>
                <a:tab pos="469265" algn="l"/>
                <a:tab pos="469900" algn="l"/>
              </a:tabLst>
            </a:pPr>
            <a:r>
              <a:rPr sz="2000" spc="-5" dirty="0">
                <a:latin typeface="Comic Sans MS"/>
                <a:cs typeface="Comic Sans MS"/>
              </a:rPr>
              <a:t>Study of the nervous system </a:t>
            </a:r>
            <a:r>
              <a:rPr sz="2000" dirty="0">
                <a:latin typeface="Comic Sans MS"/>
                <a:cs typeface="Comic Sans MS"/>
              </a:rPr>
              <a:t>/</a:t>
            </a:r>
            <a:r>
              <a:rPr sz="2000" spc="-40" dirty="0">
                <a:latin typeface="Comic Sans MS"/>
                <a:cs typeface="Comic Sans MS"/>
              </a:rPr>
              <a:t> </a:t>
            </a:r>
            <a:r>
              <a:rPr sz="2000" spc="-5" dirty="0">
                <a:latin typeface="Comic Sans MS"/>
                <a:cs typeface="Comic Sans MS"/>
              </a:rPr>
              <a:t>brain</a:t>
            </a:r>
            <a:endParaRPr sz="2000">
              <a:latin typeface="Comic Sans MS"/>
              <a:cs typeface="Comic Sans MS"/>
            </a:endParaRPr>
          </a:p>
          <a:p>
            <a:pPr marL="469900" marR="5080" indent="-382270">
              <a:lnSpc>
                <a:spcPts val="2400"/>
              </a:lnSpc>
              <a:spcBef>
                <a:spcPts val="60"/>
              </a:spcBef>
              <a:buFont typeface="Arial"/>
              <a:buChar char="●"/>
              <a:tabLst>
                <a:tab pos="469265" algn="l"/>
                <a:tab pos="469900" algn="l"/>
              </a:tabLst>
            </a:pPr>
            <a:r>
              <a:rPr sz="2000" spc="-5" dirty="0">
                <a:latin typeface="Comic Sans MS"/>
                <a:cs typeface="Comic Sans MS"/>
              </a:rPr>
              <a:t>How does brain enables thoughts </a:t>
            </a:r>
            <a:r>
              <a:rPr sz="2000" dirty="0">
                <a:latin typeface="Comic Sans MS"/>
                <a:cs typeface="Comic Sans MS"/>
              </a:rPr>
              <a:t>- </a:t>
            </a:r>
            <a:r>
              <a:rPr sz="2000" spc="-5" dirty="0">
                <a:latin typeface="Comic Sans MS"/>
                <a:cs typeface="Comic Sans MS"/>
              </a:rPr>
              <a:t>Mystery  Still</a:t>
            </a:r>
            <a:endParaRPr sz="2000">
              <a:latin typeface="Comic Sans MS"/>
              <a:cs typeface="Comic Sans MS"/>
            </a:endParaRPr>
          </a:p>
          <a:p>
            <a:pPr marL="12700" marR="553085">
              <a:lnSpc>
                <a:spcPts val="2360"/>
              </a:lnSpc>
              <a:spcBef>
                <a:spcPts val="595"/>
              </a:spcBef>
            </a:pPr>
            <a:r>
              <a:rPr sz="2000" spc="-5" dirty="0">
                <a:latin typeface="Comic Sans MS"/>
                <a:cs typeface="Comic Sans MS"/>
              </a:rPr>
              <a:t>Aristotle </a:t>
            </a:r>
            <a:r>
              <a:rPr sz="2000" dirty="0">
                <a:latin typeface="Comic Sans MS"/>
                <a:cs typeface="Comic Sans MS"/>
              </a:rPr>
              <a:t>, “</a:t>
            </a:r>
            <a:r>
              <a:rPr sz="2000" i="1" dirty="0">
                <a:solidFill>
                  <a:srgbClr val="980000"/>
                </a:solidFill>
                <a:latin typeface="Comic Sans MS"/>
                <a:cs typeface="Comic Sans MS"/>
              </a:rPr>
              <a:t>Of </a:t>
            </a:r>
            <a:r>
              <a:rPr sz="2000" i="1" spc="-5" dirty="0">
                <a:solidFill>
                  <a:srgbClr val="980000"/>
                </a:solidFill>
                <a:latin typeface="Comic Sans MS"/>
                <a:cs typeface="Comic Sans MS"/>
              </a:rPr>
              <a:t>all the animals, man has the  largest brain in proportion to his</a:t>
            </a:r>
            <a:r>
              <a:rPr sz="2000" i="1" spc="-40" dirty="0">
                <a:solidFill>
                  <a:srgbClr val="980000"/>
                </a:solidFill>
                <a:latin typeface="Comic Sans MS"/>
                <a:cs typeface="Comic Sans MS"/>
              </a:rPr>
              <a:t> </a:t>
            </a:r>
            <a:r>
              <a:rPr sz="2000" i="1" spc="10" dirty="0">
                <a:solidFill>
                  <a:srgbClr val="980000"/>
                </a:solidFill>
                <a:latin typeface="Comic Sans MS"/>
                <a:cs typeface="Comic Sans MS"/>
              </a:rPr>
              <a:t>size</a:t>
            </a:r>
            <a:r>
              <a:rPr sz="2000" spc="10" dirty="0">
                <a:latin typeface="Comic Sans MS"/>
                <a:cs typeface="Comic Sans MS"/>
              </a:rPr>
              <a:t>”</a:t>
            </a:r>
            <a:endParaRPr sz="200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2877306416"/>
              </p:ext>
            </p:extLst>
          </p:nvPr>
        </p:nvGraphicFramePr>
        <p:xfrm>
          <a:off x="407368"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latin typeface="Comic Sans MS"/>
                          <a:cs typeface="Comic Sans MS"/>
                        </a:rPr>
                        <a:t>Neuroscience</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5" name="object 5"/>
          <p:cNvSpPr/>
          <p:nvPr/>
        </p:nvSpPr>
        <p:spPr>
          <a:xfrm>
            <a:off x="3667020" y="3776677"/>
            <a:ext cx="4608676" cy="2697623"/>
          </a:xfrm>
          <a:prstGeom prst="rect">
            <a:avLst/>
          </a:prstGeom>
          <a:blipFill>
            <a:blip r:embed="rId2" cstate="print"/>
            <a:stretch>
              <a:fillRect/>
            </a:stretch>
          </a:blipFill>
        </p:spPr>
        <p:txBody>
          <a:bodyPr wrap="square" lIns="0" tIns="0" rIns="0" bIns="0" rtlCol="0"/>
          <a:lstStyle/>
          <a:p>
            <a:endParaRPr/>
          </a:p>
        </p:txBody>
      </p:sp>
      <p:sp>
        <p:nvSpPr>
          <p:cNvPr id="7" name="Date Placeholder 6"/>
          <p:cNvSpPr>
            <a:spLocks noGrp="1"/>
          </p:cNvSpPr>
          <p:nvPr>
            <p:ph type="dt" sz="half" idx="10"/>
          </p:nvPr>
        </p:nvSpPr>
        <p:spPr/>
        <p:txBody>
          <a:bodyPr/>
          <a:lstStyle/>
          <a:p>
            <a:pPr>
              <a:defRPr/>
            </a:pPr>
            <a:fld id="{93E010C4-B3AF-4985-8201-3568B3E3BA2B}" type="datetime8">
              <a:rPr lang="en-US" smtClean="0"/>
              <a:t>9/6/2020 3:43 PM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13</a:t>
            </a:fld>
            <a:endParaRPr lang="en-US"/>
          </a:p>
        </p:txBody>
      </p:sp>
    </p:spTree>
    <p:extLst>
      <p:ext uri="{BB962C8B-B14F-4D97-AF65-F5344CB8AC3E}">
        <p14:creationId xmlns:p14="http://schemas.microsoft.com/office/powerpoint/2010/main" val="143570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79400"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graphicFrame>
        <p:nvGraphicFramePr>
          <p:cNvPr id="3" name="object 3"/>
          <p:cNvGraphicFramePr>
            <a:graphicFrameLocks noGrp="1"/>
          </p:cNvGraphicFramePr>
          <p:nvPr>
            <p:extLst>
              <p:ext uri="{D42A27DB-BD31-4B8C-83A1-F6EECF244321}">
                <p14:modId xmlns:p14="http://schemas.microsoft.com/office/powerpoint/2010/main" val="1348786779"/>
              </p:ext>
            </p:extLst>
          </p:nvPr>
        </p:nvGraphicFramePr>
        <p:xfrm>
          <a:off x="407368"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latin typeface="Comic Sans MS"/>
                          <a:cs typeface="Comic Sans MS"/>
                        </a:rPr>
                        <a:t>Neuroscience</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4" name="object 4"/>
          <p:cNvSpPr/>
          <p:nvPr/>
        </p:nvSpPr>
        <p:spPr>
          <a:xfrm>
            <a:off x="2855007" y="1912576"/>
            <a:ext cx="6282025" cy="16647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667020" y="3776676"/>
            <a:ext cx="4608676" cy="2697624"/>
          </a:xfrm>
          <a:prstGeom prst="rect">
            <a:avLst/>
          </a:prstGeom>
          <a:blipFill>
            <a:blip r:embed="rId3" cstate="print"/>
            <a:stretch>
              <a:fillRect/>
            </a:stretch>
          </a:blipFill>
        </p:spPr>
        <p:txBody>
          <a:bodyPr wrap="square" lIns="0" tIns="0" rIns="0" bIns="0" rtlCol="0"/>
          <a:lstStyle/>
          <a:p>
            <a:endParaRPr/>
          </a:p>
        </p:txBody>
      </p:sp>
      <p:sp>
        <p:nvSpPr>
          <p:cNvPr id="7" name="Date Placeholder 6"/>
          <p:cNvSpPr>
            <a:spLocks noGrp="1"/>
          </p:cNvSpPr>
          <p:nvPr>
            <p:ph type="dt" sz="half" idx="10"/>
          </p:nvPr>
        </p:nvSpPr>
        <p:spPr/>
        <p:txBody>
          <a:bodyPr/>
          <a:lstStyle/>
          <a:p>
            <a:pPr>
              <a:defRPr/>
            </a:pPr>
            <a:fld id="{247B94E5-74CD-42B7-B543-DF8F4BB9E133}" type="datetime8">
              <a:rPr lang="en-US" smtClean="0"/>
              <a:t>9/6/2020 3:43 PM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14</a:t>
            </a:fld>
            <a:endParaRPr lang="en-US"/>
          </a:p>
        </p:txBody>
      </p:sp>
    </p:spTree>
    <p:extLst>
      <p:ext uri="{BB962C8B-B14F-4D97-AF65-F5344CB8AC3E}">
        <p14:creationId xmlns:p14="http://schemas.microsoft.com/office/powerpoint/2010/main" val="811453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79400"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3087907" y="1686686"/>
            <a:ext cx="5865495" cy="4488180"/>
          </a:xfrm>
          <a:prstGeom prst="rect">
            <a:avLst/>
          </a:prstGeom>
        </p:spPr>
        <p:txBody>
          <a:bodyPr vert="horz" wrap="square" lIns="0" tIns="12700" rIns="0" bIns="0" rtlCol="0">
            <a:spAutoFit/>
          </a:bodyPr>
          <a:lstStyle/>
          <a:p>
            <a:pPr marL="12700">
              <a:spcBef>
                <a:spcPts val="100"/>
              </a:spcBef>
            </a:pPr>
            <a:r>
              <a:rPr sz="2000" spc="-5" dirty="0">
                <a:solidFill>
                  <a:srgbClr val="980000"/>
                </a:solidFill>
                <a:latin typeface="Comic Sans MS"/>
                <a:cs typeface="Comic Sans MS"/>
              </a:rPr>
              <a:t>How do humans and animals think and</a:t>
            </a:r>
            <a:r>
              <a:rPr sz="2000" spc="-30" dirty="0">
                <a:solidFill>
                  <a:srgbClr val="980000"/>
                </a:solidFill>
                <a:latin typeface="Comic Sans MS"/>
                <a:cs typeface="Comic Sans MS"/>
              </a:rPr>
              <a:t> </a:t>
            </a:r>
            <a:r>
              <a:rPr sz="2000" spc="-5" dirty="0">
                <a:solidFill>
                  <a:srgbClr val="980000"/>
                </a:solidFill>
                <a:latin typeface="Comic Sans MS"/>
                <a:cs typeface="Comic Sans MS"/>
              </a:rPr>
              <a:t>act?</a:t>
            </a:r>
            <a:endParaRPr sz="2000">
              <a:latin typeface="Comic Sans MS"/>
              <a:cs typeface="Comic Sans MS"/>
            </a:endParaRPr>
          </a:p>
          <a:p>
            <a:pPr>
              <a:spcBef>
                <a:spcPts val="5"/>
              </a:spcBef>
            </a:pPr>
            <a:endParaRPr sz="2550">
              <a:latin typeface="Comic Sans MS"/>
              <a:cs typeface="Comic Sans MS"/>
            </a:endParaRPr>
          </a:p>
          <a:p>
            <a:pPr marL="469900" marR="1349375" indent="-382270">
              <a:lnSpc>
                <a:spcPts val="2360"/>
              </a:lnSpc>
              <a:buClr>
                <a:srgbClr val="000000"/>
              </a:buClr>
              <a:buFont typeface="Arial"/>
              <a:buChar char="●"/>
              <a:tabLst>
                <a:tab pos="469265" algn="l"/>
                <a:tab pos="469900" algn="l"/>
                <a:tab pos="3225165" algn="l"/>
              </a:tabLst>
            </a:pPr>
            <a:r>
              <a:rPr sz="2000" i="1" spc="-5" dirty="0">
                <a:solidFill>
                  <a:srgbClr val="9900FF"/>
                </a:solidFill>
                <a:latin typeface="Comic Sans MS"/>
                <a:cs typeface="Comic Sans MS"/>
              </a:rPr>
              <a:t>Cognitive Psychology</a:t>
            </a:r>
            <a:r>
              <a:rPr sz="2000" i="1" spc="35" dirty="0">
                <a:solidFill>
                  <a:srgbClr val="9900FF"/>
                </a:solidFill>
                <a:latin typeface="Comic Sans MS"/>
                <a:cs typeface="Comic Sans MS"/>
              </a:rPr>
              <a:t> </a:t>
            </a:r>
            <a:r>
              <a:rPr sz="2000" dirty="0">
                <a:latin typeface="Comic Sans MS"/>
                <a:cs typeface="Comic Sans MS"/>
              </a:rPr>
              <a:t>-	</a:t>
            </a:r>
            <a:r>
              <a:rPr sz="2000" spc="-5" dirty="0">
                <a:latin typeface="Comic Sans MS"/>
                <a:cs typeface="Comic Sans MS"/>
              </a:rPr>
              <a:t>Brain as</a:t>
            </a:r>
            <a:r>
              <a:rPr sz="2000" spc="-95" dirty="0">
                <a:latin typeface="Comic Sans MS"/>
                <a:cs typeface="Comic Sans MS"/>
              </a:rPr>
              <a:t> </a:t>
            </a:r>
            <a:r>
              <a:rPr sz="2000" spc="-5" dirty="0">
                <a:latin typeface="Comic Sans MS"/>
                <a:cs typeface="Comic Sans MS"/>
              </a:rPr>
              <a:t>an  information-processing</a:t>
            </a:r>
            <a:r>
              <a:rPr sz="2000" spc="-20" dirty="0">
                <a:latin typeface="Comic Sans MS"/>
                <a:cs typeface="Comic Sans MS"/>
              </a:rPr>
              <a:t> </a:t>
            </a:r>
            <a:r>
              <a:rPr sz="2000" spc="-5" dirty="0">
                <a:latin typeface="Comic Sans MS"/>
                <a:cs typeface="Comic Sans MS"/>
              </a:rPr>
              <a:t>device</a:t>
            </a:r>
            <a:endParaRPr sz="2000">
              <a:latin typeface="Comic Sans MS"/>
              <a:cs typeface="Comic Sans MS"/>
            </a:endParaRPr>
          </a:p>
          <a:p>
            <a:pPr marL="469900" marR="5080" indent="-382270">
              <a:lnSpc>
                <a:spcPts val="2400"/>
              </a:lnSpc>
              <a:spcBef>
                <a:spcPts val="15"/>
              </a:spcBef>
              <a:buFont typeface="Arial"/>
              <a:buChar char="●"/>
              <a:tabLst>
                <a:tab pos="469265" algn="l"/>
                <a:tab pos="469900" algn="l"/>
                <a:tab pos="4236720" algn="l"/>
              </a:tabLst>
            </a:pPr>
            <a:r>
              <a:rPr sz="2000" spc="-5" dirty="0">
                <a:latin typeface="Comic Sans MS"/>
                <a:cs typeface="Comic Sans MS"/>
              </a:rPr>
              <a:t>Two months after the dartmouth workshop, </a:t>
            </a:r>
            <a:r>
              <a:rPr sz="2000" dirty="0">
                <a:latin typeface="Comic Sans MS"/>
                <a:cs typeface="Comic Sans MS"/>
              </a:rPr>
              <a:t>a  </a:t>
            </a:r>
            <a:r>
              <a:rPr sz="2000" spc="-5" dirty="0">
                <a:latin typeface="Comic Sans MS"/>
                <a:cs typeface="Comic Sans MS"/>
              </a:rPr>
              <a:t>workshop in MIT gave</a:t>
            </a:r>
            <a:r>
              <a:rPr sz="2000" spc="10" dirty="0">
                <a:latin typeface="Comic Sans MS"/>
                <a:cs typeface="Comic Sans MS"/>
              </a:rPr>
              <a:t> </a:t>
            </a:r>
            <a:r>
              <a:rPr sz="2000" spc="-5" dirty="0">
                <a:latin typeface="Comic Sans MS"/>
                <a:cs typeface="Comic Sans MS"/>
              </a:rPr>
              <a:t>birth</a:t>
            </a:r>
            <a:r>
              <a:rPr sz="2000" dirty="0">
                <a:latin typeface="Comic Sans MS"/>
                <a:cs typeface="Comic Sans MS"/>
              </a:rPr>
              <a:t> </a:t>
            </a:r>
            <a:r>
              <a:rPr sz="2000" spc="-5" dirty="0">
                <a:latin typeface="Comic Sans MS"/>
                <a:cs typeface="Comic Sans MS"/>
              </a:rPr>
              <a:t>to	</a:t>
            </a:r>
            <a:r>
              <a:rPr sz="2000" i="1" spc="-5" dirty="0">
                <a:solidFill>
                  <a:srgbClr val="9900FF"/>
                </a:solidFill>
                <a:latin typeface="Comic Sans MS"/>
                <a:cs typeface="Comic Sans MS"/>
              </a:rPr>
              <a:t>Cognitive  Science</a:t>
            </a:r>
            <a:endParaRPr sz="2000">
              <a:latin typeface="Comic Sans MS"/>
              <a:cs typeface="Comic Sans MS"/>
            </a:endParaRPr>
          </a:p>
          <a:p>
            <a:pPr marL="927100" marR="617220" lvl="1" indent="-382270">
              <a:lnSpc>
                <a:spcPts val="2400"/>
              </a:lnSpc>
              <a:buClr>
                <a:srgbClr val="000000"/>
              </a:buClr>
              <a:buFont typeface="Arial"/>
              <a:buChar char="○"/>
              <a:tabLst>
                <a:tab pos="926465" algn="l"/>
                <a:tab pos="927100" algn="l"/>
              </a:tabLst>
            </a:pPr>
            <a:r>
              <a:rPr sz="2000" spc="-5" dirty="0">
                <a:solidFill>
                  <a:srgbClr val="063763"/>
                </a:solidFill>
                <a:latin typeface="Comic Sans MS"/>
                <a:cs typeface="Comic Sans MS"/>
              </a:rPr>
              <a:t>George Miller, Noam Chomsky, Allen  Newell and Herbert Simon </a:t>
            </a:r>
            <a:r>
              <a:rPr sz="2000" dirty="0">
                <a:latin typeface="Comic Sans MS"/>
                <a:cs typeface="Comic Sans MS"/>
              </a:rPr>
              <a:t>- </a:t>
            </a:r>
            <a:r>
              <a:rPr sz="2000" spc="-5" dirty="0">
                <a:latin typeface="Comic Sans MS"/>
                <a:cs typeface="Comic Sans MS"/>
              </a:rPr>
              <a:t>roles of  computer models to address the  psychology of memory, language, and  logical thinking,</a:t>
            </a:r>
            <a:r>
              <a:rPr sz="2000" spc="-20" dirty="0">
                <a:latin typeface="Comic Sans MS"/>
                <a:cs typeface="Comic Sans MS"/>
              </a:rPr>
              <a:t> </a:t>
            </a:r>
            <a:r>
              <a:rPr sz="2000" spc="-5" dirty="0">
                <a:latin typeface="Comic Sans MS"/>
                <a:cs typeface="Comic Sans MS"/>
              </a:rPr>
              <a:t>issues..</a:t>
            </a:r>
            <a:endParaRPr sz="2000">
              <a:latin typeface="Comic Sans MS"/>
              <a:cs typeface="Comic Sans MS"/>
            </a:endParaRPr>
          </a:p>
          <a:p>
            <a:pPr marL="12700" marR="544830">
              <a:lnSpc>
                <a:spcPts val="2360"/>
              </a:lnSpc>
              <a:spcBef>
                <a:spcPts val="590"/>
              </a:spcBef>
            </a:pPr>
            <a:r>
              <a:rPr sz="2000" spc="-5" dirty="0">
                <a:latin typeface="Comic Sans MS"/>
                <a:cs typeface="Comic Sans MS"/>
              </a:rPr>
              <a:t>“</a:t>
            </a:r>
            <a:r>
              <a:rPr sz="2000" i="1" spc="-5" dirty="0">
                <a:solidFill>
                  <a:srgbClr val="1B4587"/>
                </a:solidFill>
                <a:latin typeface="Comic Sans MS"/>
                <a:cs typeface="Comic Sans MS"/>
              </a:rPr>
              <a:t>a cognitive theory should be like </a:t>
            </a:r>
            <a:r>
              <a:rPr sz="2000" i="1" dirty="0">
                <a:solidFill>
                  <a:srgbClr val="1B4587"/>
                </a:solidFill>
                <a:latin typeface="Comic Sans MS"/>
                <a:cs typeface="Comic Sans MS"/>
              </a:rPr>
              <a:t>a </a:t>
            </a:r>
            <a:r>
              <a:rPr sz="2000" i="1" spc="-5" dirty="0">
                <a:solidFill>
                  <a:srgbClr val="1B4587"/>
                </a:solidFill>
                <a:latin typeface="Comic Sans MS"/>
                <a:cs typeface="Comic Sans MS"/>
              </a:rPr>
              <a:t>computer  program</a:t>
            </a:r>
            <a:r>
              <a:rPr sz="2000" spc="-5" dirty="0">
                <a:latin typeface="Comic Sans MS"/>
                <a:cs typeface="Comic Sans MS"/>
              </a:rPr>
              <a:t>” (Anderson,</a:t>
            </a:r>
            <a:r>
              <a:rPr sz="2000" spc="-15" dirty="0">
                <a:latin typeface="Comic Sans MS"/>
                <a:cs typeface="Comic Sans MS"/>
              </a:rPr>
              <a:t> </a:t>
            </a:r>
            <a:r>
              <a:rPr sz="2000" spc="-5" dirty="0">
                <a:latin typeface="Comic Sans MS"/>
                <a:cs typeface="Comic Sans MS"/>
              </a:rPr>
              <a:t>1980);</a:t>
            </a:r>
            <a:endParaRPr sz="200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3879272111"/>
              </p:ext>
            </p:extLst>
          </p:nvPr>
        </p:nvGraphicFramePr>
        <p:xfrm>
          <a:off x="407368"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latin typeface="Comic Sans MS"/>
                          <a:cs typeface="Comic Sans MS"/>
                        </a:rPr>
                        <a:t>Psychology</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6" name="Date Placeholder 5"/>
          <p:cNvSpPr>
            <a:spLocks noGrp="1"/>
          </p:cNvSpPr>
          <p:nvPr>
            <p:ph type="dt" sz="half" idx="10"/>
          </p:nvPr>
        </p:nvSpPr>
        <p:spPr/>
        <p:txBody>
          <a:bodyPr/>
          <a:lstStyle/>
          <a:p>
            <a:pPr>
              <a:defRPr/>
            </a:pPr>
            <a:fld id="{364E1881-7EB9-4419-A2F4-FB33FFB96B3D}" type="datetime8">
              <a:rPr lang="en-US" smtClean="0"/>
              <a:t>9/6/2020 3:43 PM</a:t>
            </a:fld>
            <a:endParaRPr lang="en-US"/>
          </a:p>
        </p:txBody>
      </p:sp>
      <p:sp>
        <p:nvSpPr>
          <p:cNvPr id="7" name="Slide Number Placeholder 6"/>
          <p:cNvSpPr>
            <a:spLocks noGrp="1"/>
          </p:cNvSpPr>
          <p:nvPr>
            <p:ph type="sldNum" sz="quarter" idx="12"/>
          </p:nvPr>
        </p:nvSpPr>
        <p:spPr/>
        <p:txBody>
          <a:bodyPr/>
          <a:lstStyle/>
          <a:p>
            <a:pPr>
              <a:defRPr/>
            </a:pPr>
            <a:fld id="{54CD2F88-8A41-4E7F-9278-91FE67E35F94}" type="slidenum">
              <a:rPr lang="en-US" smtClean="0"/>
              <a:pPr>
                <a:defRPr/>
              </a:pPr>
              <a:t>15</a:t>
            </a:fld>
            <a:endParaRPr lang="en-US"/>
          </a:p>
        </p:txBody>
      </p:sp>
    </p:spTree>
    <p:extLst>
      <p:ext uri="{BB962C8B-B14F-4D97-AF65-F5344CB8AC3E}">
        <p14:creationId xmlns:p14="http://schemas.microsoft.com/office/powerpoint/2010/main" val="5592208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07392"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3087906" y="3172586"/>
            <a:ext cx="4373880" cy="330200"/>
          </a:xfrm>
          <a:prstGeom prst="rect">
            <a:avLst/>
          </a:prstGeom>
        </p:spPr>
        <p:txBody>
          <a:bodyPr vert="horz" wrap="square" lIns="0" tIns="12700" rIns="0" bIns="0" rtlCol="0">
            <a:spAutoFit/>
          </a:bodyPr>
          <a:lstStyle/>
          <a:p>
            <a:pPr marL="12700">
              <a:spcBef>
                <a:spcPts val="100"/>
              </a:spcBef>
            </a:pPr>
            <a:r>
              <a:rPr sz="2000" spc="-5" dirty="0">
                <a:latin typeface="Comic Sans MS"/>
                <a:cs typeface="Comic Sans MS"/>
              </a:rPr>
              <a:t>Computers </a:t>
            </a:r>
            <a:r>
              <a:rPr sz="2000" dirty="0">
                <a:latin typeface="Comic Sans MS"/>
                <a:cs typeface="Comic Sans MS"/>
              </a:rPr>
              <a:t>&amp; </a:t>
            </a:r>
            <a:r>
              <a:rPr sz="2000" spc="-5" dirty="0">
                <a:latin typeface="Comic Sans MS"/>
                <a:cs typeface="Comic Sans MS"/>
              </a:rPr>
              <a:t>Programming</a:t>
            </a:r>
            <a:r>
              <a:rPr sz="2000" spc="-95" dirty="0">
                <a:latin typeface="Comic Sans MS"/>
                <a:cs typeface="Comic Sans MS"/>
              </a:rPr>
              <a:t> </a:t>
            </a:r>
            <a:r>
              <a:rPr sz="2000" spc="-5" dirty="0">
                <a:latin typeface="Comic Sans MS"/>
                <a:cs typeface="Comic Sans MS"/>
              </a:rPr>
              <a:t>Languages</a:t>
            </a:r>
            <a:endParaRPr sz="200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155705651"/>
              </p:ext>
            </p:extLst>
          </p:nvPr>
        </p:nvGraphicFramePr>
        <p:xfrm>
          <a:off x="407368"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latin typeface="Comic Sans MS"/>
                          <a:cs typeface="Comic Sans MS"/>
                        </a:rPr>
                        <a:t>Computer</a:t>
                      </a:r>
                      <a:r>
                        <a:rPr sz="1400" spc="-25" dirty="0">
                          <a:latin typeface="Comic Sans MS"/>
                          <a:cs typeface="Comic Sans MS"/>
                        </a:rPr>
                        <a:t> </a:t>
                      </a:r>
                      <a:r>
                        <a:rPr sz="1400" spc="-5" dirty="0">
                          <a:latin typeface="Comic Sans MS"/>
                          <a:cs typeface="Comic Sans MS"/>
                        </a:rPr>
                        <a:t>Engineering</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6" name="Date Placeholder 5"/>
          <p:cNvSpPr>
            <a:spLocks noGrp="1"/>
          </p:cNvSpPr>
          <p:nvPr>
            <p:ph type="dt" sz="half" idx="10"/>
          </p:nvPr>
        </p:nvSpPr>
        <p:spPr/>
        <p:txBody>
          <a:bodyPr/>
          <a:lstStyle/>
          <a:p>
            <a:pPr>
              <a:defRPr/>
            </a:pPr>
            <a:fld id="{A1F30CA6-7C83-4167-9EFA-68A80D38E4DC}" type="datetime8">
              <a:rPr lang="en-US" smtClean="0"/>
              <a:t>9/6/2020 3:43 PM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16</a:t>
            </a:fld>
            <a:endParaRPr lang="en-US"/>
          </a:p>
        </p:txBody>
      </p:sp>
    </p:spTree>
    <p:extLst>
      <p:ext uri="{BB962C8B-B14F-4D97-AF65-F5344CB8AC3E}">
        <p14:creationId xmlns:p14="http://schemas.microsoft.com/office/powerpoint/2010/main" val="2100027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79400"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3169880" y="1467612"/>
            <a:ext cx="5806440" cy="4460837"/>
          </a:xfrm>
          <a:prstGeom prst="rect">
            <a:avLst/>
          </a:prstGeom>
        </p:spPr>
        <p:txBody>
          <a:bodyPr vert="horz" wrap="square" lIns="0" tIns="79375" rIns="0" bIns="0" rtlCol="0">
            <a:spAutoFit/>
          </a:bodyPr>
          <a:lstStyle/>
          <a:p>
            <a:pPr marL="12700">
              <a:spcBef>
                <a:spcPts val="625"/>
              </a:spcBef>
            </a:pPr>
            <a:r>
              <a:rPr sz="2000" spc="-5" dirty="0">
                <a:latin typeface="Comic Sans MS"/>
                <a:cs typeface="Comic Sans MS"/>
              </a:rPr>
              <a:t>Control</a:t>
            </a:r>
            <a:r>
              <a:rPr sz="2000" spc="-10" dirty="0">
                <a:latin typeface="Comic Sans MS"/>
                <a:cs typeface="Comic Sans MS"/>
              </a:rPr>
              <a:t> </a:t>
            </a:r>
            <a:r>
              <a:rPr sz="2000" spc="-5" dirty="0">
                <a:latin typeface="Comic Sans MS"/>
                <a:cs typeface="Comic Sans MS"/>
              </a:rPr>
              <a:t>theory</a:t>
            </a:r>
            <a:endParaRPr sz="2000" dirty="0">
              <a:latin typeface="Comic Sans MS"/>
              <a:cs typeface="Comic Sans MS"/>
            </a:endParaRPr>
          </a:p>
          <a:p>
            <a:pPr marL="469900" indent="-382270">
              <a:lnSpc>
                <a:spcPts val="2385"/>
              </a:lnSpc>
              <a:spcBef>
                <a:spcPts val="525"/>
              </a:spcBef>
              <a:buFont typeface="Arial"/>
              <a:buChar char="●"/>
              <a:tabLst>
                <a:tab pos="469265" algn="l"/>
                <a:tab pos="469900" algn="l"/>
              </a:tabLst>
            </a:pPr>
            <a:r>
              <a:rPr sz="2000" spc="-5" dirty="0">
                <a:latin typeface="Comic Sans MS"/>
                <a:cs typeface="Comic Sans MS"/>
              </a:rPr>
              <a:t>Deals with the behaviour of dynamic</a:t>
            </a:r>
            <a:r>
              <a:rPr sz="2000" spc="-80" dirty="0">
                <a:latin typeface="Comic Sans MS"/>
                <a:cs typeface="Comic Sans MS"/>
              </a:rPr>
              <a:t> </a:t>
            </a:r>
            <a:r>
              <a:rPr sz="2000" spc="-5" dirty="0">
                <a:latin typeface="Comic Sans MS"/>
                <a:cs typeface="Comic Sans MS"/>
              </a:rPr>
              <a:t>systems</a:t>
            </a:r>
            <a:endParaRPr sz="2000" dirty="0">
              <a:latin typeface="Comic Sans MS"/>
              <a:cs typeface="Comic Sans MS"/>
            </a:endParaRPr>
          </a:p>
          <a:p>
            <a:pPr marL="927100" marR="11430" lvl="1" indent="-367030">
              <a:lnSpc>
                <a:spcPts val="2180"/>
              </a:lnSpc>
              <a:spcBef>
                <a:spcPts val="40"/>
              </a:spcBef>
              <a:buFont typeface="Arial"/>
              <a:buChar char="○"/>
              <a:tabLst>
                <a:tab pos="926465" algn="l"/>
                <a:tab pos="927100" algn="l"/>
              </a:tabLst>
            </a:pPr>
            <a:r>
              <a:rPr spc="-5" dirty="0">
                <a:latin typeface="Comic Sans MS"/>
                <a:cs typeface="Comic Sans MS"/>
              </a:rPr>
              <a:t>behaviour must ensure the error between the  current state and goal state is</a:t>
            </a:r>
            <a:r>
              <a:rPr spc="-40" dirty="0">
                <a:latin typeface="Comic Sans MS"/>
                <a:cs typeface="Comic Sans MS"/>
              </a:rPr>
              <a:t> </a:t>
            </a:r>
            <a:r>
              <a:rPr spc="-5" dirty="0">
                <a:latin typeface="Comic Sans MS"/>
                <a:cs typeface="Comic Sans MS"/>
              </a:rPr>
              <a:t>minimized</a:t>
            </a:r>
            <a:endParaRPr dirty="0">
              <a:latin typeface="Comic Sans MS"/>
              <a:cs typeface="Comic Sans MS"/>
            </a:endParaRPr>
          </a:p>
          <a:p>
            <a:pPr marL="469900" indent="-382270">
              <a:lnSpc>
                <a:spcPts val="2325"/>
              </a:lnSpc>
              <a:buClr>
                <a:srgbClr val="000000"/>
              </a:buClr>
              <a:buFont typeface="Arial"/>
              <a:buChar char="●"/>
              <a:tabLst>
                <a:tab pos="469265" algn="l"/>
                <a:tab pos="469900" algn="l"/>
                <a:tab pos="2034539" algn="l"/>
              </a:tabLst>
            </a:pPr>
            <a:r>
              <a:rPr sz="2000" spc="-5" dirty="0">
                <a:solidFill>
                  <a:srgbClr val="FF00FF"/>
                </a:solidFill>
                <a:latin typeface="Comic Sans MS"/>
                <a:cs typeface="Comic Sans MS"/>
              </a:rPr>
              <a:t>Cybernetics	</a:t>
            </a:r>
            <a:r>
              <a:rPr sz="2000" dirty="0">
                <a:latin typeface="Comic Sans MS"/>
                <a:cs typeface="Comic Sans MS"/>
              </a:rPr>
              <a:t>- </a:t>
            </a:r>
            <a:r>
              <a:rPr sz="2000" spc="-5" dirty="0">
                <a:latin typeface="Comic Sans MS"/>
                <a:cs typeface="Comic Sans MS"/>
              </a:rPr>
              <a:t>Book by</a:t>
            </a:r>
            <a:r>
              <a:rPr sz="2000" spc="-25" dirty="0">
                <a:latin typeface="Comic Sans MS"/>
                <a:cs typeface="Comic Sans MS"/>
              </a:rPr>
              <a:t> </a:t>
            </a:r>
            <a:r>
              <a:rPr sz="2000" spc="-5" dirty="0">
                <a:latin typeface="Comic Sans MS"/>
                <a:cs typeface="Comic Sans MS"/>
              </a:rPr>
              <a:t>Wiener</a:t>
            </a:r>
            <a:endParaRPr sz="2000" dirty="0">
              <a:latin typeface="Comic Sans MS"/>
              <a:cs typeface="Comic Sans MS"/>
            </a:endParaRPr>
          </a:p>
          <a:p>
            <a:pPr marL="927100" marR="92075" lvl="1" indent="-367030">
              <a:lnSpc>
                <a:spcPts val="2180"/>
              </a:lnSpc>
              <a:spcBef>
                <a:spcPts val="65"/>
              </a:spcBef>
              <a:buFont typeface="Arial"/>
              <a:buChar char="○"/>
              <a:tabLst>
                <a:tab pos="926465" algn="l"/>
                <a:tab pos="927100" algn="l"/>
              </a:tabLst>
            </a:pPr>
            <a:r>
              <a:rPr spc="-5" dirty="0">
                <a:latin typeface="Comic Sans MS"/>
                <a:cs typeface="Comic Sans MS"/>
              </a:rPr>
              <a:t>(</a:t>
            </a:r>
            <a:r>
              <a:rPr spc="-5" dirty="0">
                <a:solidFill>
                  <a:srgbClr val="980000"/>
                </a:solidFill>
                <a:latin typeface="Comic Sans MS"/>
                <a:cs typeface="Comic Sans MS"/>
              </a:rPr>
              <a:t>Norbert Wiener, </a:t>
            </a:r>
            <a:r>
              <a:rPr spc="5" dirty="0">
                <a:solidFill>
                  <a:srgbClr val="980000"/>
                </a:solidFill>
                <a:latin typeface="Comic Sans MS"/>
                <a:cs typeface="Comic Sans MS"/>
              </a:rPr>
              <a:t>1948</a:t>
            </a:r>
            <a:r>
              <a:rPr spc="5" dirty="0">
                <a:latin typeface="Comic Sans MS"/>
                <a:cs typeface="Comic Sans MS"/>
              </a:rPr>
              <a:t>) </a:t>
            </a:r>
            <a:r>
              <a:rPr dirty="0">
                <a:latin typeface="Comic Sans MS"/>
                <a:cs typeface="Comic Sans MS"/>
              </a:rPr>
              <a:t>: </a:t>
            </a:r>
            <a:r>
              <a:rPr spc="-5" dirty="0">
                <a:latin typeface="Comic Sans MS"/>
                <a:cs typeface="Comic Sans MS"/>
              </a:rPr>
              <a:t>Scientific study of  control and communication in the animal and  the</a:t>
            </a:r>
            <a:r>
              <a:rPr spc="-10" dirty="0">
                <a:latin typeface="Comic Sans MS"/>
                <a:cs typeface="Comic Sans MS"/>
              </a:rPr>
              <a:t> </a:t>
            </a:r>
            <a:r>
              <a:rPr spc="-5" dirty="0">
                <a:latin typeface="Comic Sans MS"/>
                <a:cs typeface="Comic Sans MS"/>
              </a:rPr>
              <a:t>machine</a:t>
            </a:r>
            <a:endParaRPr dirty="0">
              <a:latin typeface="Comic Sans MS"/>
              <a:cs typeface="Comic Sans MS"/>
            </a:endParaRPr>
          </a:p>
          <a:p>
            <a:pPr marL="469900" indent="-382270">
              <a:lnSpc>
                <a:spcPts val="2320"/>
              </a:lnSpc>
              <a:buClr>
                <a:srgbClr val="000000"/>
              </a:buClr>
              <a:buFont typeface="Arial"/>
              <a:buChar char="●"/>
              <a:tabLst>
                <a:tab pos="469265" algn="l"/>
                <a:tab pos="469900" algn="l"/>
              </a:tabLst>
            </a:pPr>
            <a:r>
              <a:rPr sz="2000" spc="-5" dirty="0">
                <a:solidFill>
                  <a:srgbClr val="0B5394"/>
                </a:solidFill>
                <a:latin typeface="Comic Sans MS"/>
                <a:cs typeface="Comic Sans MS"/>
              </a:rPr>
              <a:t>Ashby’s </a:t>
            </a:r>
            <a:r>
              <a:rPr sz="2000" spc="-5" dirty="0">
                <a:solidFill>
                  <a:srgbClr val="9900FF"/>
                </a:solidFill>
                <a:latin typeface="Comic Sans MS"/>
                <a:cs typeface="Comic Sans MS"/>
              </a:rPr>
              <a:t>Design for </a:t>
            </a:r>
            <a:r>
              <a:rPr sz="2000" dirty="0">
                <a:solidFill>
                  <a:srgbClr val="9900FF"/>
                </a:solidFill>
                <a:latin typeface="Comic Sans MS"/>
                <a:cs typeface="Comic Sans MS"/>
              </a:rPr>
              <a:t>a </a:t>
            </a:r>
            <a:r>
              <a:rPr sz="2000" spc="-5" dirty="0">
                <a:solidFill>
                  <a:srgbClr val="9900FF"/>
                </a:solidFill>
                <a:latin typeface="Comic Sans MS"/>
                <a:cs typeface="Comic Sans MS"/>
              </a:rPr>
              <a:t>Brain </a:t>
            </a:r>
            <a:r>
              <a:rPr sz="2000" spc="-5" dirty="0">
                <a:solidFill>
                  <a:srgbClr val="0B5394"/>
                </a:solidFill>
                <a:latin typeface="Comic Sans MS"/>
                <a:cs typeface="Comic Sans MS"/>
              </a:rPr>
              <a:t>(1948, 1952)</a:t>
            </a:r>
            <a:r>
              <a:rPr sz="2000" spc="-5" dirty="0">
                <a:latin typeface="Comic Sans MS"/>
                <a:cs typeface="Comic Sans MS"/>
              </a:rPr>
              <a:t>:</a:t>
            </a:r>
            <a:endParaRPr sz="2000" dirty="0">
              <a:latin typeface="Comic Sans MS"/>
              <a:cs typeface="Comic Sans MS"/>
            </a:endParaRPr>
          </a:p>
          <a:p>
            <a:pPr marL="927100" marR="263525" lvl="1" indent="-367030">
              <a:lnSpc>
                <a:spcPts val="2180"/>
              </a:lnSpc>
              <a:spcBef>
                <a:spcPts val="65"/>
              </a:spcBef>
              <a:buFont typeface="Arial"/>
              <a:buChar char="○"/>
              <a:tabLst>
                <a:tab pos="926465" algn="l"/>
                <a:tab pos="927100" algn="l"/>
              </a:tabLst>
            </a:pPr>
            <a:r>
              <a:rPr spc="-5" dirty="0">
                <a:latin typeface="Comic Sans MS"/>
                <a:cs typeface="Comic Sans MS"/>
              </a:rPr>
              <a:t>Intelligence could be created by the use of  homeostatic devices containing appropriate  feedback loops to achieve stable adaptive  behavior</a:t>
            </a:r>
            <a:endParaRPr dirty="0">
              <a:latin typeface="Comic Sans MS"/>
              <a:cs typeface="Comic Sans MS"/>
            </a:endParaRPr>
          </a:p>
          <a:p>
            <a:pPr marL="927100" lvl="1" indent="-367030">
              <a:lnSpc>
                <a:spcPts val="2085"/>
              </a:lnSpc>
              <a:buFont typeface="Arial"/>
              <a:buChar char="○"/>
              <a:tabLst>
                <a:tab pos="926465" algn="l"/>
                <a:tab pos="927100" algn="l"/>
              </a:tabLst>
            </a:pPr>
            <a:r>
              <a:rPr spc="-5" dirty="0">
                <a:latin typeface="Comic Sans MS"/>
                <a:cs typeface="Comic Sans MS"/>
              </a:rPr>
              <a:t>Led to the idea of </a:t>
            </a:r>
            <a:r>
              <a:rPr i="1" spc="-5" dirty="0">
                <a:solidFill>
                  <a:srgbClr val="1155CC"/>
                </a:solidFill>
                <a:latin typeface="Comic Sans MS"/>
                <a:cs typeface="Comic Sans MS"/>
              </a:rPr>
              <a:t>design of systems</a:t>
            </a:r>
            <a:r>
              <a:rPr i="1" spc="-15" dirty="0">
                <a:solidFill>
                  <a:srgbClr val="1155CC"/>
                </a:solidFill>
                <a:latin typeface="Comic Sans MS"/>
                <a:cs typeface="Comic Sans MS"/>
              </a:rPr>
              <a:t> </a:t>
            </a:r>
            <a:r>
              <a:rPr i="1" spc="-5" dirty="0">
                <a:solidFill>
                  <a:srgbClr val="1155CC"/>
                </a:solidFill>
                <a:latin typeface="Comic Sans MS"/>
                <a:cs typeface="Comic Sans MS"/>
              </a:rPr>
              <a:t>that</a:t>
            </a:r>
            <a:endParaRPr dirty="0">
              <a:latin typeface="Comic Sans MS"/>
              <a:cs typeface="Comic Sans MS"/>
            </a:endParaRPr>
          </a:p>
          <a:p>
            <a:pPr marL="927100">
              <a:spcBef>
                <a:spcPts val="15"/>
              </a:spcBef>
            </a:pPr>
            <a:r>
              <a:rPr i="1" spc="-5" dirty="0">
                <a:solidFill>
                  <a:srgbClr val="1155CC"/>
                </a:solidFill>
                <a:latin typeface="Comic Sans MS"/>
                <a:cs typeface="Comic Sans MS"/>
              </a:rPr>
              <a:t>maximize an objective function over</a:t>
            </a:r>
            <a:r>
              <a:rPr i="1" spc="-35" dirty="0">
                <a:solidFill>
                  <a:srgbClr val="1155CC"/>
                </a:solidFill>
                <a:latin typeface="Comic Sans MS"/>
                <a:cs typeface="Comic Sans MS"/>
              </a:rPr>
              <a:t> </a:t>
            </a:r>
            <a:r>
              <a:rPr i="1" spc="-5" dirty="0">
                <a:solidFill>
                  <a:srgbClr val="1155CC"/>
                </a:solidFill>
                <a:latin typeface="Comic Sans MS"/>
                <a:cs typeface="Comic Sans MS"/>
              </a:rPr>
              <a:t>time</a:t>
            </a:r>
            <a:endParaRPr dirty="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2788323245"/>
              </p:ext>
            </p:extLst>
          </p:nvPr>
        </p:nvGraphicFramePr>
        <p:xfrm>
          <a:off x="489342"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solidFill>
                            <a:srgbClr val="666666"/>
                          </a:solidFill>
                          <a:latin typeface="Comic Sans MS"/>
                          <a:cs typeface="Comic Sans MS"/>
                        </a:rPr>
                        <a:t>Philosophy</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latin typeface="Comic Sans MS"/>
                          <a:cs typeface="Comic Sans MS"/>
                        </a:rPr>
                        <a:t>Control</a:t>
                      </a:r>
                      <a:r>
                        <a:rPr sz="1400" spc="-90" dirty="0">
                          <a:latin typeface="Comic Sans MS"/>
                          <a:cs typeface="Comic Sans MS"/>
                        </a:rPr>
                        <a:t> </a:t>
                      </a:r>
                      <a:r>
                        <a:rPr sz="1400" spc="-5" dirty="0">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6" name="Date Placeholder 5"/>
          <p:cNvSpPr>
            <a:spLocks noGrp="1"/>
          </p:cNvSpPr>
          <p:nvPr>
            <p:ph type="dt" sz="half" idx="10"/>
          </p:nvPr>
        </p:nvSpPr>
        <p:spPr/>
        <p:txBody>
          <a:bodyPr/>
          <a:lstStyle/>
          <a:p>
            <a:pPr>
              <a:defRPr/>
            </a:pPr>
            <a:fld id="{206DA187-1D63-4AC3-8DDD-B648E0CA5CB3}" type="datetime8">
              <a:rPr lang="en-US" smtClean="0"/>
              <a:t>9/6/2020 3:43 PM</a:t>
            </a:fld>
            <a:endParaRPr lang="en-US"/>
          </a:p>
        </p:txBody>
      </p:sp>
      <p:sp>
        <p:nvSpPr>
          <p:cNvPr id="7" name="Slide Number Placeholder 6"/>
          <p:cNvSpPr>
            <a:spLocks noGrp="1"/>
          </p:cNvSpPr>
          <p:nvPr>
            <p:ph type="sldNum" sz="quarter" idx="12"/>
          </p:nvPr>
        </p:nvSpPr>
        <p:spPr/>
        <p:txBody>
          <a:bodyPr/>
          <a:lstStyle/>
          <a:p>
            <a:pPr>
              <a:defRPr/>
            </a:pPr>
            <a:fld id="{54CD2F88-8A41-4E7F-9278-91FE67E35F94}" type="slidenum">
              <a:rPr lang="en-US" smtClean="0"/>
              <a:pPr>
                <a:defRPr/>
              </a:pPr>
              <a:t>17</a:t>
            </a:fld>
            <a:endParaRPr lang="en-US"/>
          </a:p>
        </p:txBody>
      </p:sp>
    </p:spTree>
    <p:extLst>
      <p:ext uri="{BB962C8B-B14F-4D97-AF65-F5344CB8AC3E}">
        <p14:creationId xmlns:p14="http://schemas.microsoft.com/office/powerpoint/2010/main" val="95905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5111448"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a:spLocks noGrp="1"/>
          </p:cNvSpPr>
          <p:nvPr>
            <p:ph type="body" idx="1"/>
          </p:nvPr>
        </p:nvSpPr>
        <p:spPr>
          <a:xfrm>
            <a:off x="683023" y="1600203"/>
            <a:ext cx="10058400" cy="4487447"/>
          </a:xfrm>
          <a:prstGeom prst="rect">
            <a:avLst/>
          </a:prstGeom>
        </p:spPr>
        <p:txBody>
          <a:bodyPr vert="horz" wrap="square" lIns="0" tIns="12700" rIns="0" bIns="0" numCol="1" rtlCol="0" anchor="t" anchorCtr="0" compatLnSpc="1">
            <a:prstTxWarp prst="textNoShape">
              <a:avLst/>
            </a:prstTxWarp>
            <a:spAutoFit/>
          </a:bodyPr>
          <a:lstStyle/>
          <a:p>
            <a:pPr marL="2402205" marR="1615440" indent="-285750">
              <a:lnSpc>
                <a:spcPct val="125000"/>
              </a:lnSpc>
              <a:spcBef>
                <a:spcPts val="100"/>
              </a:spcBef>
            </a:pPr>
            <a:r>
              <a:rPr sz="1800" spc="-5" dirty="0">
                <a:latin typeface="Comic Sans MS" panose="030F0702030302020204" pitchFamily="66" charset="0"/>
              </a:rPr>
              <a:t>How does language relate to thought?  </a:t>
            </a:r>
            <a:endParaRPr lang="en-US" sz="1800" spc="-5" dirty="0" smtClean="0">
              <a:latin typeface="Comic Sans MS" panose="030F0702030302020204" pitchFamily="66" charset="0"/>
            </a:endParaRPr>
          </a:p>
          <a:p>
            <a:pPr marL="2402205" marR="1615440" indent="-285750">
              <a:lnSpc>
                <a:spcPct val="125000"/>
              </a:lnSpc>
              <a:spcBef>
                <a:spcPts val="100"/>
              </a:spcBef>
            </a:pPr>
            <a:r>
              <a:rPr sz="1800" spc="-5" dirty="0" smtClean="0">
                <a:solidFill>
                  <a:srgbClr val="980000"/>
                </a:solidFill>
                <a:latin typeface="Comic Sans MS" panose="030F0702030302020204" pitchFamily="66" charset="0"/>
              </a:rPr>
              <a:t>Verbal </a:t>
            </a:r>
            <a:r>
              <a:rPr sz="1800" spc="-5" dirty="0">
                <a:solidFill>
                  <a:srgbClr val="980000"/>
                </a:solidFill>
                <a:latin typeface="Comic Sans MS" panose="030F0702030302020204" pitchFamily="66" charset="0"/>
              </a:rPr>
              <a:t>Behavior (1957, B. F. Skinner)</a:t>
            </a:r>
            <a:r>
              <a:rPr sz="1800" spc="-20" dirty="0">
                <a:solidFill>
                  <a:srgbClr val="980000"/>
                </a:solidFill>
                <a:latin typeface="Comic Sans MS" panose="030F0702030302020204" pitchFamily="66" charset="0"/>
              </a:rPr>
              <a:t> </a:t>
            </a:r>
            <a:r>
              <a:rPr sz="1800" dirty="0">
                <a:latin typeface="Comic Sans MS" panose="030F0702030302020204" pitchFamily="66" charset="0"/>
              </a:rPr>
              <a:t>:</a:t>
            </a:r>
          </a:p>
          <a:p>
            <a:pPr marL="2835275" indent="-285750">
              <a:lnSpc>
                <a:spcPts val="2150"/>
              </a:lnSpc>
              <a:spcBef>
                <a:spcPts val="540"/>
              </a:spcBef>
              <a:tabLst>
                <a:tab pos="2916555" algn="l"/>
                <a:tab pos="2917190" algn="l"/>
              </a:tabLst>
            </a:pPr>
            <a:r>
              <a:rPr sz="1800" spc="-5" dirty="0">
                <a:latin typeface="Comic Sans MS" panose="030F0702030302020204" pitchFamily="66" charset="0"/>
              </a:rPr>
              <a:t>Behaviorist approach to language</a:t>
            </a:r>
            <a:r>
              <a:rPr sz="1800" spc="-25" dirty="0">
                <a:latin typeface="Comic Sans MS" panose="030F0702030302020204" pitchFamily="66" charset="0"/>
              </a:rPr>
              <a:t> </a:t>
            </a:r>
            <a:r>
              <a:rPr sz="1800" spc="-5" dirty="0">
                <a:latin typeface="Comic Sans MS" panose="030F0702030302020204" pitchFamily="66" charset="0"/>
              </a:rPr>
              <a:t>learning</a:t>
            </a:r>
          </a:p>
          <a:p>
            <a:pPr marL="2835275" indent="-285750">
              <a:lnSpc>
                <a:spcPts val="2150"/>
              </a:lnSpc>
              <a:tabLst>
                <a:tab pos="2916555" algn="l"/>
                <a:tab pos="2917190" algn="l"/>
              </a:tabLst>
            </a:pPr>
            <a:r>
              <a:rPr sz="1800" spc="-5" dirty="0">
                <a:latin typeface="Comic Sans MS" panose="030F0702030302020204" pitchFamily="66" charset="0"/>
              </a:rPr>
              <a:t>Reviewed by Noam</a:t>
            </a:r>
            <a:r>
              <a:rPr sz="1800" spc="-15" dirty="0">
                <a:latin typeface="Comic Sans MS" panose="030F0702030302020204" pitchFamily="66" charset="0"/>
              </a:rPr>
              <a:t> </a:t>
            </a:r>
            <a:r>
              <a:rPr sz="1800" spc="-5" dirty="0">
                <a:latin typeface="Comic Sans MS" panose="030F0702030302020204" pitchFamily="66" charset="0"/>
              </a:rPr>
              <a:t>Chomsky</a:t>
            </a:r>
          </a:p>
          <a:p>
            <a:pPr marL="3292474" marR="586105" lvl="1">
              <a:lnSpc>
                <a:spcPct val="100699"/>
              </a:lnSpc>
              <a:tabLst>
                <a:tab pos="3373754" algn="l"/>
                <a:tab pos="3374390" algn="l"/>
              </a:tabLst>
            </a:pPr>
            <a:r>
              <a:rPr sz="1800" spc="-5" dirty="0">
                <a:latin typeface="Comic Sans MS" panose="030F0702030302020204" pitchFamily="66" charset="0"/>
                <a:cs typeface="Comic Sans MS"/>
              </a:rPr>
              <a:t>criticised lack of notion of creativity in  language</a:t>
            </a:r>
            <a:endParaRPr sz="1800" dirty="0">
              <a:latin typeface="Comic Sans MS" panose="030F0702030302020204" pitchFamily="66" charset="0"/>
              <a:cs typeface="Comic Sans MS"/>
            </a:endParaRPr>
          </a:p>
          <a:p>
            <a:pPr marL="2402205" indent="-285750">
              <a:spcBef>
                <a:spcPts val="575"/>
              </a:spcBef>
            </a:pPr>
            <a:r>
              <a:rPr sz="1800" spc="-5" dirty="0">
                <a:solidFill>
                  <a:srgbClr val="980000"/>
                </a:solidFill>
                <a:latin typeface="Comic Sans MS" panose="030F0702030302020204" pitchFamily="66" charset="0"/>
              </a:rPr>
              <a:t>Syntactic Structures </a:t>
            </a:r>
            <a:r>
              <a:rPr sz="1800" dirty="0">
                <a:solidFill>
                  <a:srgbClr val="980000"/>
                </a:solidFill>
                <a:latin typeface="Comic Sans MS" panose="030F0702030302020204" pitchFamily="66" charset="0"/>
              </a:rPr>
              <a:t>( </a:t>
            </a:r>
            <a:r>
              <a:rPr sz="1800" spc="-5" dirty="0">
                <a:solidFill>
                  <a:srgbClr val="980000"/>
                </a:solidFill>
                <a:latin typeface="Comic Sans MS" panose="030F0702030302020204" pitchFamily="66" charset="0"/>
              </a:rPr>
              <a:t>1957, Noam</a:t>
            </a:r>
            <a:r>
              <a:rPr sz="1800" spc="-35" dirty="0">
                <a:solidFill>
                  <a:srgbClr val="980000"/>
                </a:solidFill>
                <a:latin typeface="Comic Sans MS" panose="030F0702030302020204" pitchFamily="66" charset="0"/>
              </a:rPr>
              <a:t> </a:t>
            </a:r>
            <a:r>
              <a:rPr sz="1800" spc="-5" dirty="0">
                <a:solidFill>
                  <a:srgbClr val="980000"/>
                </a:solidFill>
                <a:latin typeface="Comic Sans MS" panose="030F0702030302020204" pitchFamily="66" charset="0"/>
              </a:rPr>
              <a:t>Chomsky)</a:t>
            </a:r>
          </a:p>
          <a:p>
            <a:pPr marL="2835275" marR="572770" indent="-285750">
              <a:lnSpc>
                <a:spcPts val="2140"/>
              </a:lnSpc>
              <a:spcBef>
                <a:spcPts val="625"/>
              </a:spcBef>
              <a:tabLst>
                <a:tab pos="2916555" algn="l"/>
                <a:tab pos="2917190" algn="l"/>
                <a:tab pos="5852795" algn="l"/>
              </a:tabLst>
            </a:pPr>
            <a:r>
              <a:rPr sz="1800" spc="-5" dirty="0">
                <a:latin typeface="Comic Sans MS" panose="030F0702030302020204" pitchFamily="66" charset="0"/>
              </a:rPr>
              <a:t>Computational linguistics </a:t>
            </a:r>
            <a:r>
              <a:rPr sz="1800" dirty="0">
                <a:latin typeface="Comic Sans MS" panose="030F0702030302020204" pitchFamily="66" charset="0"/>
              </a:rPr>
              <a:t>/	</a:t>
            </a:r>
            <a:r>
              <a:rPr sz="1800" spc="-5" dirty="0">
                <a:latin typeface="Comic Sans MS" panose="030F0702030302020204" pitchFamily="66" charset="0"/>
              </a:rPr>
              <a:t>natural</a:t>
            </a:r>
            <a:r>
              <a:rPr sz="1800" spc="-90" dirty="0">
                <a:latin typeface="Comic Sans MS" panose="030F0702030302020204" pitchFamily="66" charset="0"/>
              </a:rPr>
              <a:t> </a:t>
            </a:r>
            <a:r>
              <a:rPr sz="1800" spc="-5" dirty="0">
                <a:latin typeface="Comic Sans MS" panose="030F0702030302020204" pitchFamily="66" charset="0"/>
              </a:rPr>
              <a:t>language  processing as </a:t>
            </a:r>
            <a:r>
              <a:rPr sz="1800" dirty="0">
                <a:latin typeface="Comic Sans MS" panose="030F0702030302020204" pitchFamily="66" charset="0"/>
              </a:rPr>
              <a:t>a </a:t>
            </a:r>
            <a:r>
              <a:rPr sz="1800" spc="-5" dirty="0">
                <a:latin typeface="Comic Sans MS" panose="030F0702030302020204" pitchFamily="66" charset="0"/>
              </a:rPr>
              <a:t>part of</a:t>
            </a:r>
            <a:r>
              <a:rPr sz="1800" spc="-25" dirty="0">
                <a:latin typeface="Comic Sans MS" panose="030F0702030302020204" pitchFamily="66" charset="0"/>
              </a:rPr>
              <a:t> </a:t>
            </a:r>
            <a:r>
              <a:rPr sz="1800" spc="-5" dirty="0">
                <a:latin typeface="Comic Sans MS" panose="030F0702030302020204" pitchFamily="66" charset="0"/>
              </a:rPr>
              <a:t>AI</a:t>
            </a:r>
          </a:p>
          <a:p>
            <a:pPr marL="3292474" marR="5080" lvl="1">
              <a:lnSpc>
                <a:spcPts val="2180"/>
              </a:lnSpc>
              <a:spcBef>
                <a:spcPts val="5"/>
              </a:spcBef>
              <a:tabLst>
                <a:tab pos="3373754" algn="l"/>
                <a:tab pos="3374390" algn="l"/>
              </a:tabLst>
            </a:pPr>
            <a:r>
              <a:rPr sz="1800" spc="-5" dirty="0">
                <a:latin typeface="Comic Sans MS" panose="030F0702030302020204" pitchFamily="66" charset="0"/>
                <a:cs typeface="Comic Sans MS"/>
              </a:rPr>
              <a:t>Understanding </a:t>
            </a:r>
            <a:r>
              <a:rPr sz="1800" dirty="0">
                <a:latin typeface="Comic Sans MS" panose="030F0702030302020204" pitchFamily="66" charset="0"/>
                <a:cs typeface="Comic Sans MS"/>
              </a:rPr>
              <a:t>a </a:t>
            </a:r>
            <a:r>
              <a:rPr sz="1800" spc="-5" dirty="0">
                <a:latin typeface="Comic Sans MS" panose="030F0702030302020204" pitchFamily="66" charset="0"/>
                <a:cs typeface="Comic Sans MS"/>
              </a:rPr>
              <a:t>language is realized as more  complex than</a:t>
            </a:r>
            <a:r>
              <a:rPr sz="1800" spc="-10" dirty="0">
                <a:latin typeface="Comic Sans MS" panose="030F0702030302020204" pitchFamily="66" charset="0"/>
                <a:cs typeface="Comic Sans MS"/>
              </a:rPr>
              <a:t> </a:t>
            </a:r>
            <a:r>
              <a:rPr sz="1800" spc="-5" dirty="0">
                <a:latin typeface="Comic Sans MS" panose="030F0702030302020204" pitchFamily="66" charset="0"/>
                <a:cs typeface="Comic Sans MS"/>
              </a:rPr>
              <a:t>ever</a:t>
            </a:r>
            <a:endParaRPr sz="1800" dirty="0">
              <a:latin typeface="Comic Sans MS" panose="030F0702030302020204" pitchFamily="66" charset="0"/>
              <a:cs typeface="Comic Sans MS"/>
            </a:endParaRPr>
          </a:p>
          <a:p>
            <a:pPr marL="3292474" lvl="1">
              <a:lnSpc>
                <a:spcPts val="2095"/>
              </a:lnSpc>
              <a:tabLst>
                <a:tab pos="3373754" algn="l"/>
                <a:tab pos="3374390" algn="l"/>
              </a:tabLst>
            </a:pPr>
            <a:r>
              <a:rPr sz="1800" spc="-5" dirty="0">
                <a:latin typeface="Comic Sans MS" panose="030F0702030302020204" pitchFamily="66" charset="0"/>
                <a:cs typeface="Comic Sans MS"/>
              </a:rPr>
              <a:t>Context, subject matter</a:t>
            </a:r>
            <a:r>
              <a:rPr sz="1800" spc="-20" dirty="0">
                <a:latin typeface="Comic Sans MS" panose="030F0702030302020204" pitchFamily="66" charset="0"/>
                <a:cs typeface="Comic Sans MS"/>
              </a:rPr>
              <a:t> </a:t>
            </a:r>
            <a:r>
              <a:rPr sz="1800" spc="-5" dirty="0">
                <a:latin typeface="Comic Sans MS" panose="030F0702030302020204" pitchFamily="66" charset="0"/>
                <a:cs typeface="Comic Sans MS"/>
              </a:rPr>
              <a:t>knowledge</a:t>
            </a:r>
            <a:endParaRPr sz="1800" dirty="0">
              <a:latin typeface="Comic Sans MS" panose="030F0702030302020204" pitchFamily="66" charset="0"/>
              <a:cs typeface="Comic Sans MS"/>
            </a:endParaRPr>
          </a:p>
          <a:p>
            <a:pPr marL="3716654" lvl="1">
              <a:spcBef>
                <a:spcPts val="15"/>
              </a:spcBef>
            </a:pPr>
            <a:r>
              <a:rPr sz="1800" spc="-5" dirty="0">
                <a:latin typeface="Comic Sans MS" panose="030F0702030302020204" pitchFamily="66" charset="0"/>
              </a:rPr>
              <a:t>complicated it</a:t>
            </a:r>
            <a:r>
              <a:rPr sz="1800" spc="-10" dirty="0">
                <a:latin typeface="Comic Sans MS" panose="030F0702030302020204" pitchFamily="66" charset="0"/>
              </a:rPr>
              <a:t> </a:t>
            </a:r>
            <a:r>
              <a:rPr sz="1800" spc="-5" dirty="0">
                <a:latin typeface="Comic Sans MS" panose="030F0702030302020204" pitchFamily="66" charset="0"/>
              </a:rPr>
              <a:t>further</a:t>
            </a:r>
          </a:p>
          <a:p>
            <a:pPr marL="3292474" marR="233679" lvl="1">
              <a:lnSpc>
                <a:spcPct val="100699"/>
              </a:lnSpc>
              <a:tabLst>
                <a:tab pos="3373754" algn="l"/>
                <a:tab pos="3374390" algn="l"/>
              </a:tabLst>
            </a:pPr>
            <a:r>
              <a:rPr sz="1800" spc="-5" dirty="0">
                <a:latin typeface="Comic Sans MS" panose="030F0702030302020204" pitchFamily="66" charset="0"/>
                <a:cs typeface="Comic Sans MS"/>
              </a:rPr>
              <a:t>Representing language consumed volume of  work done in NLP, in early</a:t>
            </a:r>
            <a:r>
              <a:rPr sz="1800" spc="-25" dirty="0">
                <a:latin typeface="Comic Sans MS" panose="030F0702030302020204" pitchFamily="66" charset="0"/>
                <a:cs typeface="Comic Sans MS"/>
              </a:rPr>
              <a:t> </a:t>
            </a:r>
            <a:r>
              <a:rPr sz="1800" spc="-5" dirty="0">
                <a:latin typeface="Comic Sans MS" panose="030F0702030302020204" pitchFamily="66" charset="0"/>
                <a:cs typeface="Comic Sans MS"/>
              </a:rPr>
              <a:t>times</a:t>
            </a:r>
            <a:endParaRPr sz="1800" dirty="0">
              <a:latin typeface="Comic Sans MS" panose="030F0702030302020204" pitchFamily="66" charset="0"/>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2667586732"/>
              </p:ext>
            </p:extLst>
          </p:nvPr>
        </p:nvGraphicFramePr>
        <p:xfrm>
          <a:off x="335360"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7"/>
                  </a:ext>
                </a:extLst>
              </a:tr>
            </a:tbl>
          </a:graphicData>
        </a:graphic>
      </p:graphicFrame>
      <p:sp>
        <p:nvSpPr>
          <p:cNvPr id="6" name="Date Placeholder 5"/>
          <p:cNvSpPr>
            <a:spLocks noGrp="1"/>
          </p:cNvSpPr>
          <p:nvPr>
            <p:ph type="dt" sz="half" idx="10"/>
          </p:nvPr>
        </p:nvSpPr>
        <p:spPr/>
        <p:txBody>
          <a:bodyPr/>
          <a:lstStyle/>
          <a:p>
            <a:pPr>
              <a:defRPr/>
            </a:pPr>
            <a:fld id="{DCC66B7D-6215-450A-897D-FF898121441C}" type="datetime8">
              <a:rPr lang="en-US" smtClean="0"/>
              <a:t>9/6/2020 3:43 PM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18</a:t>
            </a:fld>
            <a:endParaRPr lang="en-US"/>
          </a:p>
        </p:txBody>
      </p:sp>
    </p:spTree>
    <p:extLst>
      <p:ext uri="{BB962C8B-B14F-4D97-AF65-F5344CB8AC3E}">
        <p14:creationId xmlns:p14="http://schemas.microsoft.com/office/powerpoint/2010/main" val="1465969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1" name="Picture 7">
            <a:extLst>
              <a:ext uri="{FF2B5EF4-FFF2-40B4-BE49-F238E27FC236}">
                <a16:creationId xmlns:a16="http://schemas.microsoft.com/office/drawing/2014/main" id="{C2355BEB-AFF0-4C57-B8E0-08AAD4FEF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450" y="1916832"/>
            <a:ext cx="1229783" cy="246168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2" name="Rectangle 8">
            <a:extLst>
              <a:ext uri="{FF2B5EF4-FFF2-40B4-BE49-F238E27FC236}">
                <a16:creationId xmlns:a16="http://schemas.microsoft.com/office/drawing/2014/main" id="{971A128A-5558-424B-B9F9-133CCD1DBCDA}"/>
              </a:ext>
            </a:extLst>
          </p:cNvPr>
          <p:cNvSpPr>
            <a:spLocks noGrp="1" noChangeArrowheads="1"/>
          </p:cNvSpPr>
          <p:nvPr>
            <p:ph type="title" idx="4294967295"/>
          </p:nvPr>
        </p:nvSpPr>
        <p:spPr>
          <a:xfrm>
            <a:off x="-240704" y="103720"/>
            <a:ext cx="10043583" cy="1162049"/>
          </a:xfrm>
          <a:ln/>
        </p:spPr>
        <p:txBody>
          <a:bodyPr vert="horz" lIns="91440" tIns="16320" rIns="91440" bIns="45720" rtlCol="0" anchor="ctr">
            <a:noAutofit/>
          </a:bodyPr>
          <a:lstStyle/>
          <a:p>
            <a:pPr marL="16933">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Lst>
            </a:pPr>
            <a:r>
              <a:rPr lang="en-US" altLang="en-US" sz="3200" dirty="0"/>
              <a:t>Deep Learning Breakthroughs (2012 – Present)</a:t>
            </a:r>
          </a:p>
        </p:txBody>
      </p:sp>
      <p:sp>
        <p:nvSpPr>
          <p:cNvPr id="31754" name="Rectangle 10">
            <a:extLst>
              <a:ext uri="{FF2B5EF4-FFF2-40B4-BE49-F238E27FC236}">
                <a16:creationId xmlns:a16="http://schemas.microsoft.com/office/drawing/2014/main" id="{DC109F9C-3CD9-42F9-AEBA-29DB62D752B9}"/>
              </a:ext>
            </a:extLst>
          </p:cNvPr>
          <p:cNvSpPr>
            <a:spLocks noChangeArrowheads="1"/>
          </p:cNvSpPr>
          <p:nvPr/>
        </p:nvSpPr>
        <p:spPr bwMode="auto">
          <a:xfrm>
            <a:off x="383118" y="1518867"/>
            <a:ext cx="6443133" cy="4659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800" rIns="0" bIns="0">
            <a:spAutoFit/>
          </a:bodyPr>
          <a:lstStyle>
            <a:lvl1pPr marL="298450" indent="-285750">
              <a:tabLst>
                <a:tab pos="596900" algn="l"/>
                <a:tab pos="5969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Noto Sans SC Regular" charset="0"/>
              </a:defRPr>
            </a:lvl1pPr>
            <a:lvl2pPr>
              <a:tabLst>
                <a:tab pos="596900" algn="l"/>
                <a:tab pos="5969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Noto Sans SC Regular" charset="0"/>
              </a:defRPr>
            </a:lvl2pPr>
            <a:lvl3pPr>
              <a:tabLst>
                <a:tab pos="596900" algn="l"/>
                <a:tab pos="5969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Noto Sans SC Regular" charset="0"/>
              </a:defRPr>
            </a:lvl3pPr>
            <a:lvl4pPr>
              <a:tabLst>
                <a:tab pos="596900" algn="l"/>
                <a:tab pos="5969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Noto Sans SC Regular" charset="0"/>
              </a:defRPr>
            </a:lvl4pPr>
            <a:lvl5pPr>
              <a:tabLst>
                <a:tab pos="596900" algn="l"/>
                <a:tab pos="5969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596900" algn="l"/>
                <a:tab pos="5969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596900" algn="l"/>
                <a:tab pos="5969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596900" algn="l"/>
                <a:tab pos="5969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596900" algn="l"/>
                <a:tab pos="5969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Noto Sans SC Regular" charset="0"/>
              </a:defRPr>
            </a:lvl9pPr>
          </a:lstStyle>
          <a:p>
            <a:pPr marL="355600" indent="-342900">
              <a:spcBef>
                <a:spcPts val="133"/>
              </a:spcBef>
              <a:buClr>
                <a:srgbClr val="003B70"/>
              </a:buClr>
              <a:buFont typeface="Arial" panose="020B0604020202020204" pitchFamily="34" charset="0"/>
              <a:buChar char="•"/>
            </a:pPr>
            <a:r>
              <a:rPr lang="en-US" altLang="en-US" sz="2000" dirty="0">
                <a:solidFill>
                  <a:schemeClr val="tx1"/>
                </a:solidFill>
                <a:latin typeface="Comic Sans MS" panose="030F0702030302020204" pitchFamily="66" charset="0"/>
              </a:rPr>
              <a:t>In 2012, deep learning </a:t>
            </a:r>
            <a:r>
              <a:rPr lang="en-US" altLang="en-US" sz="2000" dirty="0" smtClean="0">
                <a:solidFill>
                  <a:schemeClr val="tx1"/>
                </a:solidFill>
                <a:latin typeface="Comic Sans MS" panose="030F0702030302020204" pitchFamily="66" charset="0"/>
              </a:rPr>
              <a:t>beat </a:t>
            </a:r>
            <a:r>
              <a:rPr lang="en-US" altLang="en-US" sz="2000" dirty="0">
                <a:solidFill>
                  <a:schemeClr val="tx1"/>
                </a:solidFill>
                <a:latin typeface="Comic Sans MS" panose="030F0702030302020204" pitchFamily="66" charset="0"/>
              </a:rPr>
              <a:t>previous  benchmark </a:t>
            </a:r>
            <a:r>
              <a:rPr lang="en-US" altLang="en-US" sz="2000" dirty="0" smtClean="0">
                <a:solidFill>
                  <a:schemeClr val="tx1"/>
                </a:solidFill>
                <a:latin typeface="Comic Sans MS" panose="030F0702030302020204" pitchFamily="66" charset="0"/>
              </a:rPr>
              <a:t>in </a:t>
            </a:r>
            <a:r>
              <a:rPr lang="en-US" altLang="en-US" sz="2000" dirty="0">
                <a:solidFill>
                  <a:schemeClr val="tx1"/>
                </a:solidFill>
                <a:latin typeface="Comic Sans MS" panose="030F0702030302020204" pitchFamily="66" charset="0"/>
              </a:rPr>
              <a:t>the ImageNet competition</a:t>
            </a:r>
            <a:r>
              <a:rPr lang="en-US" altLang="en-US" sz="2000" dirty="0" smtClean="0">
                <a:solidFill>
                  <a:schemeClr val="tx1"/>
                </a:solidFill>
                <a:latin typeface="Comic Sans MS" panose="030F0702030302020204" pitchFamily="66" charset="0"/>
              </a:rPr>
              <a:t>.</a:t>
            </a:r>
          </a:p>
          <a:p>
            <a:pPr marL="12700" indent="0">
              <a:spcBef>
                <a:spcPts val="133"/>
              </a:spcBef>
              <a:buClr>
                <a:srgbClr val="003B70"/>
              </a:buClr>
            </a:pPr>
            <a:endParaRPr lang="en-US" altLang="en-US" sz="2000" dirty="0">
              <a:solidFill>
                <a:schemeClr val="tx1"/>
              </a:solidFill>
              <a:latin typeface="Comic Sans MS" panose="030F0702030302020204" pitchFamily="66" charset="0"/>
            </a:endParaRPr>
          </a:p>
          <a:p>
            <a:pPr marL="355600" indent="-342900">
              <a:spcBef>
                <a:spcPts val="133"/>
              </a:spcBef>
              <a:buClr>
                <a:srgbClr val="003B70"/>
              </a:buClr>
              <a:buFont typeface="Arial" panose="020B0604020202020204" pitchFamily="34" charset="0"/>
              <a:buChar char="•"/>
            </a:pPr>
            <a:r>
              <a:rPr lang="en-US" altLang="en-US" sz="2000" dirty="0" smtClean="0">
                <a:solidFill>
                  <a:schemeClr val="tx1"/>
                </a:solidFill>
                <a:latin typeface="Comic Sans MS" panose="030F0702030302020204" pitchFamily="66" charset="0"/>
                <a:cs typeface="+mn-cs"/>
              </a:rPr>
              <a:t>In </a:t>
            </a:r>
            <a:r>
              <a:rPr lang="en-US" altLang="en-US" sz="2000" dirty="0">
                <a:solidFill>
                  <a:schemeClr val="tx1"/>
                </a:solidFill>
                <a:latin typeface="Comic Sans MS" panose="030F0702030302020204" pitchFamily="66" charset="0"/>
                <a:cs typeface="+mn-cs"/>
              </a:rPr>
              <a:t>2013, deep learning is used to understand</a:t>
            </a:r>
          </a:p>
          <a:p>
            <a:pPr indent="0"/>
            <a:r>
              <a:rPr lang="en-US" altLang="en-US" sz="2000" dirty="0">
                <a:solidFill>
                  <a:schemeClr val="tx1"/>
                </a:solidFill>
                <a:latin typeface="Comic Sans MS" panose="030F0702030302020204" pitchFamily="66" charset="0"/>
                <a:cs typeface="+mn-cs"/>
              </a:rPr>
              <a:t>“conceptual meaning” of words</a:t>
            </a:r>
            <a:r>
              <a:rPr lang="en-US" altLang="en-US" sz="2000" dirty="0" smtClean="0">
                <a:solidFill>
                  <a:schemeClr val="tx1"/>
                </a:solidFill>
                <a:latin typeface="Comic Sans MS" panose="030F0702030302020204" pitchFamily="66" charset="0"/>
                <a:cs typeface="+mn-cs"/>
              </a:rPr>
              <a:t>.</a:t>
            </a:r>
          </a:p>
          <a:p>
            <a:pPr marL="641350" indent="-342900">
              <a:buFont typeface="Arial" panose="020B0604020202020204" pitchFamily="34" charset="0"/>
              <a:buChar char="•"/>
            </a:pPr>
            <a:endParaRPr lang="en-US" altLang="en-US" sz="2000" dirty="0">
              <a:solidFill>
                <a:schemeClr val="tx1"/>
              </a:solidFill>
              <a:latin typeface="Comic Sans MS" panose="030F0702030302020204" pitchFamily="66" charset="0"/>
              <a:cs typeface="+mn-cs"/>
            </a:endParaRPr>
          </a:p>
          <a:p>
            <a:pPr indent="0"/>
            <a:endParaRPr lang="en-US" altLang="en-US" sz="2000" dirty="0">
              <a:solidFill>
                <a:schemeClr val="tx1"/>
              </a:solidFill>
              <a:latin typeface="Comic Sans MS" panose="030F0702030302020204" pitchFamily="66" charset="0"/>
              <a:cs typeface="+mn-cs"/>
            </a:endParaRPr>
          </a:p>
          <a:p>
            <a:pPr marL="355600" indent="-342900">
              <a:spcBef>
                <a:spcPts val="1600"/>
              </a:spcBef>
              <a:buClr>
                <a:srgbClr val="003B70"/>
              </a:buClr>
              <a:buFont typeface="Arial" panose="020B0604020202020204" pitchFamily="34" charset="0"/>
              <a:buChar char="•"/>
            </a:pPr>
            <a:r>
              <a:rPr lang="en-US" altLang="en-US" sz="2000" dirty="0">
                <a:solidFill>
                  <a:schemeClr val="tx1"/>
                </a:solidFill>
                <a:latin typeface="Comic Sans MS" panose="030F0702030302020204" pitchFamily="66" charset="0"/>
                <a:cs typeface="+mn-cs"/>
              </a:rPr>
              <a:t>In 2014, similar breakthroughs  appeared in language translation</a:t>
            </a:r>
            <a:r>
              <a:rPr lang="en-US" altLang="en-US" sz="2000" dirty="0" smtClean="0">
                <a:solidFill>
                  <a:schemeClr val="tx1"/>
                </a:solidFill>
                <a:latin typeface="Comic Sans MS" panose="030F0702030302020204" pitchFamily="66" charset="0"/>
                <a:cs typeface="+mn-cs"/>
              </a:rPr>
              <a:t>.</a:t>
            </a:r>
          </a:p>
          <a:p>
            <a:pPr marL="355600" indent="-342900">
              <a:spcBef>
                <a:spcPts val="1600"/>
              </a:spcBef>
              <a:buClr>
                <a:srgbClr val="003B70"/>
              </a:buClr>
              <a:buFont typeface="Arial" panose="020B0604020202020204" pitchFamily="34" charset="0"/>
              <a:buChar char="•"/>
            </a:pPr>
            <a:endParaRPr lang="en-US" altLang="en-US" sz="2000" dirty="0">
              <a:solidFill>
                <a:schemeClr val="tx1"/>
              </a:solidFill>
              <a:latin typeface="Comic Sans MS" panose="030F0702030302020204" pitchFamily="66" charset="0"/>
              <a:cs typeface="+mn-cs"/>
            </a:endParaRPr>
          </a:p>
          <a:p>
            <a:pPr marL="355600" indent="-342900">
              <a:spcBef>
                <a:spcPts val="1617"/>
              </a:spcBef>
              <a:buClr>
                <a:srgbClr val="003B70"/>
              </a:buClr>
              <a:buFont typeface="Arial" panose="020B0604020202020204" pitchFamily="34" charset="0"/>
              <a:buChar char="•"/>
            </a:pPr>
            <a:r>
              <a:rPr lang="en-US" altLang="en-US" sz="2000" dirty="0">
                <a:solidFill>
                  <a:schemeClr val="tx1"/>
                </a:solidFill>
                <a:latin typeface="Comic Sans MS" panose="030F0702030302020204" pitchFamily="66" charset="0"/>
                <a:cs typeface="+mn-cs"/>
              </a:rPr>
              <a:t>These have led to advancements in Web  Search, Document Search, Document  Summarization, and Machine Translation</a:t>
            </a:r>
            <a:r>
              <a:rPr lang="en-US" altLang="en-US" sz="2000" dirty="0">
                <a:solidFill>
                  <a:srgbClr val="003B70"/>
                </a:solidFill>
                <a:latin typeface="Comic Sans MS" panose="030F0702030302020204" pitchFamily="66" charset="0"/>
              </a:rPr>
              <a:t>.</a:t>
            </a:r>
          </a:p>
        </p:txBody>
      </p:sp>
      <p:sp>
        <p:nvSpPr>
          <p:cNvPr id="31755" name="Rectangle 11">
            <a:extLst>
              <a:ext uri="{FF2B5EF4-FFF2-40B4-BE49-F238E27FC236}">
                <a16:creationId xmlns:a16="http://schemas.microsoft.com/office/drawing/2014/main" id="{D22CE95D-BFB7-4927-BF75-242E27EEA5DE}"/>
              </a:ext>
            </a:extLst>
          </p:cNvPr>
          <p:cNvSpPr>
            <a:spLocks noChangeArrowheads="1"/>
          </p:cNvSpPr>
          <p:nvPr/>
        </p:nvSpPr>
        <p:spPr bwMode="auto">
          <a:xfrm>
            <a:off x="5526824" y="2901879"/>
            <a:ext cx="929216" cy="386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800" rIns="0" bIns="0">
            <a:spAutoFit/>
          </a:bodyPr>
          <a:lstStyle>
            <a:lvl1pPr>
              <a:tabLst>
                <a:tab pos="457200" algn="l"/>
              </a:tabLst>
              <a:defRPr>
                <a:solidFill>
                  <a:srgbClr val="000000"/>
                </a:solidFill>
                <a:latin typeface="Arial" panose="020B0604020202020204" pitchFamily="34" charset="0"/>
                <a:cs typeface="Noto Sans SC Regular" charset="0"/>
              </a:defRPr>
            </a:lvl1pPr>
            <a:lvl2pPr>
              <a:tabLst>
                <a:tab pos="457200" algn="l"/>
              </a:tabLst>
              <a:defRPr>
                <a:solidFill>
                  <a:srgbClr val="000000"/>
                </a:solidFill>
                <a:latin typeface="Arial" panose="020B0604020202020204" pitchFamily="34" charset="0"/>
                <a:cs typeface="Noto Sans SC Regular" charset="0"/>
              </a:defRPr>
            </a:lvl2pPr>
            <a:lvl3pPr>
              <a:tabLst>
                <a:tab pos="457200" algn="l"/>
              </a:tabLst>
              <a:defRPr>
                <a:solidFill>
                  <a:srgbClr val="000000"/>
                </a:solidFill>
                <a:latin typeface="Arial" panose="020B0604020202020204" pitchFamily="34" charset="0"/>
                <a:cs typeface="Noto Sans SC Regular" charset="0"/>
              </a:defRPr>
            </a:lvl3pPr>
            <a:lvl4pPr>
              <a:tabLst>
                <a:tab pos="457200" algn="l"/>
              </a:tabLst>
              <a:defRPr>
                <a:solidFill>
                  <a:srgbClr val="000000"/>
                </a:solidFill>
                <a:latin typeface="Arial" panose="020B0604020202020204" pitchFamily="34" charset="0"/>
                <a:cs typeface="Noto Sans SC Regular" charset="0"/>
              </a:defRPr>
            </a:lvl4pPr>
            <a:lvl5pPr>
              <a:tabLst>
                <a:tab pos="4572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9pPr>
          </a:lstStyle>
          <a:p>
            <a:pPr marL="16933">
              <a:spcBef>
                <a:spcPts val="133"/>
              </a:spcBef>
            </a:pPr>
            <a:r>
              <a:rPr lang="en-US" altLang="en-US" sz="2400" dirty="0">
                <a:solidFill>
                  <a:srgbClr val="003961"/>
                </a:solidFill>
              </a:rPr>
              <a:t>“Hello”</a:t>
            </a:r>
          </a:p>
        </p:txBody>
      </p:sp>
      <p:sp>
        <p:nvSpPr>
          <p:cNvPr id="31756" name="AutoShape 12">
            <a:extLst>
              <a:ext uri="{FF2B5EF4-FFF2-40B4-BE49-F238E27FC236}">
                <a16:creationId xmlns:a16="http://schemas.microsoft.com/office/drawing/2014/main" id="{F54EEF39-8FF3-4947-A422-1801B0C9F92D}"/>
              </a:ext>
            </a:extLst>
          </p:cNvPr>
          <p:cNvSpPr>
            <a:spLocks noChangeArrowheads="1"/>
          </p:cNvSpPr>
          <p:nvPr/>
        </p:nvSpPr>
        <p:spPr bwMode="auto">
          <a:xfrm>
            <a:off x="6482845" y="3045812"/>
            <a:ext cx="2421467" cy="201084"/>
          </a:xfrm>
          <a:custGeom>
            <a:avLst/>
            <a:gdLst>
              <a:gd name="G0" fmla="+- 5046 0 0"/>
              <a:gd name="G1" fmla="+- 420 0 0"/>
            </a:gdLst>
            <a:ahLst/>
            <a:cxnLst>
              <a:cxn ang="0">
                <a:pos x="r" y="vc"/>
              </a:cxn>
              <a:cxn ang="5400000">
                <a:pos x="hc" y="b"/>
              </a:cxn>
              <a:cxn ang="10800000">
                <a:pos x="l" y="vc"/>
              </a:cxn>
              <a:cxn ang="16200000">
                <a:pos x="hc" y="t"/>
              </a:cxn>
            </a:cxnLst>
            <a:rect l="0" t="0" r="0" b="0"/>
            <a:pathLst>
              <a:path>
                <a:moveTo>
                  <a:pt x="385572" y="75438"/>
                </a:moveTo>
                <a:lnTo>
                  <a:pt x="335280" y="50292"/>
                </a:lnTo>
                <a:lnTo>
                  <a:pt x="234696" y="0"/>
                </a:lnTo>
                <a:lnTo>
                  <a:pt x="234696" y="50292"/>
                </a:lnTo>
                <a:lnTo>
                  <a:pt x="0" y="50292"/>
                </a:lnTo>
                <a:lnTo>
                  <a:pt x="0" y="100584"/>
                </a:lnTo>
                <a:lnTo>
                  <a:pt x="234696" y="100584"/>
                </a:lnTo>
                <a:lnTo>
                  <a:pt x="234696" y="150876"/>
                </a:lnTo>
                <a:lnTo>
                  <a:pt x="335280" y="100584"/>
                </a:lnTo>
                <a:lnTo>
                  <a:pt x="385572" y="75438"/>
                </a:lnTo>
                <a:close/>
              </a:path>
              <a:path>
                <a:moveTo>
                  <a:pt x="1816608" y="75438"/>
                </a:moveTo>
                <a:lnTo>
                  <a:pt x="1766316" y="50292"/>
                </a:lnTo>
                <a:lnTo>
                  <a:pt x="1665732" y="0"/>
                </a:lnTo>
                <a:lnTo>
                  <a:pt x="1665732" y="50292"/>
                </a:lnTo>
                <a:lnTo>
                  <a:pt x="1429512" y="50292"/>
                </a:lnTo>
                <a:lnTo>
                  <a:pt x="1429512" y="100584"/>
                </a:lnTo>
                <a:lnTo>
                  <a:pt x="1665732" y="100584"/>
                </a:lnTo>
                <a:lnTo>
                  <a:pt x="1665732" y="150876"/>
                </a:lnTo>
                <a:lnTo>
                  <a:pt x="1766316" y="100584"/>
                </a:lnTo>
                <a:lnTo>
                  <a:pt x="1816608" y="75438"/>
                </a:lnTo>
                <a:close/>
              </a:path>
            </a:pathLst>
          </a:custGeom>
          <a:solidFill>
            <a:srgbClr val="00396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31757" name="Rectangle 13">
            <a:extLst>
              <a:ext uri="{FF2B5EF4-FFF2-40B4-BE49-F238E27FC236}">
                <a16:creationId xmlns:a16="http://schemas.microsoft.com/office/drawing/2014/main" id="{A09623C0-6314-4F1F-80FB-DBA58195D1FB}"/>
              </a:ext>
            </a:extLst>
          </p:cNvPr>
          <p:cNvSpPr>
            <a:spLocks noChangeArrowheads="1"/>
          </p:cNvSpPr>
          <p:nvPr/>
        </p:nvSpPr>
        <p:spPr bwMode="auto">
          <a:xfrm>
            <a:off x="8208258" y="2754672"/>
            <a:ext cx="1272118" cy="386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6800" rIns="0" bIns="0">
            <a:spAutoFit/>
          </a:bodyPr>
          <a:lstStyle>
            <a:lvl1pPr>
              <a:tabLst>
                <a:tab pos="457200" algn="l"/>
              </a:tabLst>
              <a:defRPr>
                <a:solidFill>
                  <a:srgbClr val="000000"/>
                </a:solidFill>
                <a:latin typeface="Arial" panose="020B0604020202020204" pitchFamily="34" charset="0"/>
                <a:cs typeface="Noto Sans SC Regular" charset="0"/>
              </a:defRPr>
            </a:lvl1pPr>
            <a:lvl2pPr>
              <a:tabLst>
                <a:tab pos="457200" algn="l"/>
              </a:tabLst>
              <a:defRPr>
                <a:solidFill>
                  <a:srgbClr val="000000"/>
                </a:solidFill>
                <a:latin typeface="Arial" panose="020B0604020202020204" pitchFamily="34" charset="0"/>
                <a:cs typeface="Noto Sans SC Regular" charset="0"/>
              </a:defRPr>
            </a:lvl2pPr>
            <a:lvl3pPr>
              <a:tabLst>
                <a:tab pos="457200" algn="l"/>
              </a:tabLst>
              <a:defRPr>
                <a:solidFill>
                  <a:srgbClr val="000000"/>
                </a:solidFill>
                <a:latin typeface="Arial" panose="020B0604020202020204" pitchFamily="34" charset="0"/>
                <a:cs typeface="Noto Sans SC Regular" charset="0"/>
              </a:defRPr>
            </a:lvl3pPr>
            <a:lvl4pPr>
              <a:tabLst>
                <a:tab pos="457200" algn="l"/>
              </a:tabLst>
              <a:defRPr>
                <a:solidFill>
                  <a:srgbClr val="000000"/>
                </a:solidFill>
                <a:latin typeface="Arial" panose="020B0604020202020204" pitchFamily="34" charset="0"/>
                <a:cs typeface="Noto Sans SC Regular" charset="0"/>
              </a:defRPr>
            </a:lvl4pPr>
            <a:lvl5pPr>
              <a:tabLst>
                <a:tab pos="4572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9pPr>
          </a:lstStyle>
          <a:p>
            <a:pPr marL="16933">
              <a:spcBef>
                <a:spcPts val="133"/>
              </a:spcBef>
            </a:pPr>
            <a:r>
              <a:rPr lang="hi-IN" altLang="en-US" sz="2400" dirty="0">
                <a:solidFill>
                  <a:srgbClr val="003961"/>
                </a:solidFill>
              </a:rPr>
              <a:t>नमस्कार</a:t>
            </a:r>
            <a:endParaRPr lang="en-US" altLang="en-US" sz="2400" dirty="0">
              <a:solidFill>
                <a:srgbClr val="003961"/>
              </a:solidFill>
            </a:endParaRPr>
          </a:p>
        </p:txBody>
      </p:sp>
      <p:pic>
        <p:nvPicPr>
          <p:cNvPr id="31758" name="Picture 14">
            <a:extLst>
              <a:ext uri="{FF2B5EF4-FFF2-40B4-BE49-F238E27FC236}">
                <a16:creationId xmlns:a16="http://schemas.microsoft.com/office/drawing/2014/main" id="{51276834-0441-45F3-BFAE-8ACC54740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1351" y="2705029"/>
            <a:ext cx="1056216" cy="1054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9" name="Rectangle 15">
            <a:extLst>
              <a:ext uri="{FF2B5EF4-FFF2-40B4-BE49-F238E27FC236}">
                <a16:creationId xmlns:a16="http://schemas.microsoft.com/office/drawing/2014/main" id="{62494B19-C3C2-42DB-8057-C4FAD38441D3}"/>
              </a:ext>
            </a:extLst>
          </p:cNvPr>
          <p:cNvSpPr>
            <a:spLocks noChangeArrowheads="1"/>
          </p:cNvSpPr>
          <p:nvPr/>
        </p:nvSpPr>
        <p:spPr bwMode="auto">
          <a:xfrm>
            <a:off x="6166867" y="4502360"/>
            <a:ext cx="2368551" cy="386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800" rIns="0" bIns="0">
            <a:spAutoFit/>
          </a:bodyPr>
          <a:lstStyle>
            <a:lvl1pPr>
              <a:tabLst>
                <a:tab pos="457200" algn="l"/>
                <a:tab pos="914400" algn="l"/>
                <a:tab pos="1371600" algn="l"/>
              </a:tabLst>
              <a:defRPr>
                <a:solidFill>
                  <a:srgbClr val="000000"/>
                </a:solidFill>
                <a:latin typeface="Arial" panose="020B0604020202020204" pitchFamily="34" charset="0"/>
                <a:cs typeface="Noto Sans SC Regular" charset="0"/>
              </a:defRPr>
            </a:lvl1pPr>
            <a:lvl2pPr>
              <a:tabLst>
                <a:tab pos="457200" algn="l"/>
                <a:tab pos="914400" algn="l"/>
                <a:tab pos="1371600" algn="l"/>
              </a:tabLst>
              <a:defRPr>
                <a:solidFill>
                  <a:srgbClr val="000000"/>
                </a:solidFill>
                <a:latin typeface="Arial" panose="020B0604020202020204" pitchFamily="34" charset="0"/>
                <a:cs typeface="Noto Sans SC Regular" charset="0"/>
              </a:defRPr>
            </a:lvl2pPr>
            <a:lvl3pPr>
              <a:tabLst>
                <a:tab pos="457200" algn="l"/>
                <a:tab pos="914400" algn="l"/>
                <a:tab pos="1371600" algn="l"/>
              </a:tabLst>
              <a:defRPr>
                <a:solidFill>
                  <a:srgbClr val="000000"/>
                </a:solidFill>
                <a:latin typeface="Arial" panose="020B0604020202020204" pitchFamily="34" charset="0"/>
                <a:cs typeface="Noto Sans SC Regular" charset="0"/>
              </a:defRPr>
            </a:lvl3pPr>
            <a:lvl4pPr>
              <a:tabLst>
                <a:tab pos="457200" algn="l"/>
                <a:tab pos="914400" algn="l"/>
                <a:tab pos="1371600" algn="l"/>
              </a:tabLst>
              <a:defRPr>
                <a:solidFill>
                  <a:srgbClr val="000000"/>
                </a:solidFill>
                <a:latin typeface="Arial" panose="020B0604020202020204" pitchFamily="34" charset="0"/>
                <a:cs typeface="Noto Sans SC Regular" charset="0"/>
              </a:defRPr>
            </a:lvl4pPr>
            <a:lvl5pPr>
              <a:tabLst>
                <a:tab pos="457200" algn="l"/>
                <a:tab pos="914400" algn="l"/>
                <a:tab pos="13716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9pPr>
          </a:lstStyle>
          <a:p>
            <a:pPr marL="16933">
              <a:spcBef>
                <a:spcPts val="133"/>
              </a:spcBef>
            </a:pPr>
            <a:r>
              <a:rPr lang="en-US" altLang="en-US" sz="2400" i="1" dirty="0">
                <a:solidFill>
                  <a:srgbClr val="003961"/>
                </a:solidFill>
              </a:rPr>
              <a:t>Google Translate</a:t>
            </a:r>
          </a:p>
        </p:txBody>
      </p:sp>
      <p:sp>
        <p:nvSpPr>
          <p:cNvPr id="31760" name="Rectangle 16">
            <a:extLst>
              <a:ext uri="{FF2B5EF4-FFF2-40B4-BE49-F238E27FC236}">
                <a16:creationId xmlns:a16="http://schemas.microsoft.com/office/drawing/2014/main" id="{33D3A3EF-F50F-4C9E-8597-5AC94B1B9CB5}"/>
              </a:ext>
            </a:extLst>
          </p:cNvPr>
          <p:cNvSpPr>
            <a:spLocks noChangeArrowheads="1"/>
          </p:cNvSpPr>
          <p:nvPr/>
        </p:nvSpPr>
        <p:spPr bwMode="auto">
          <a:xfrm>
            <a:off x="4544484" y="6510867"/>
            <a:ext cx="3098800" cy="129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6720" rIns="0" bIns="0">
            <a:spAutoFit/>
          </a:bodyPr>
          <a:lstStyle>
            <a:lvl1pPr>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9pPr>
          </a:lstStyle>
          <a:p>
            <a:pPr marL="16933">
              <a:spcBef>
                <a:spcPts val="51"/>
              </a:spcBef>
            </a:pPr>
            <a:r>
              <a:rPr lang="en-US" altLang="en-US" sz="800">
                <a:solidFill>
                  <a:srgbClr val="FFFFFF"/>
                </a:solidFill>
              </a:rPr>
              <a:t>*Other names and brands may be claimed as the property of others.</a:t>
            </a:r>
          </a:p>
        </p:txBody>
      </p:sp>
      <p:sp>
        <p:nvSpPr>
          <p:cNvPr id="31761" name="Text Box 17">
            <a:extLst>
              <a:ext uri="{FF2B5EF4-FFF2-40B4-BE49-F238E27FC236}">
                <a16:creationId xmlns:a16="http://schemas.microsoft.com/office/drawing/2014/main" id="{844E6B59-7ECC-43B7-86BE-449935FB47C2}"/>
              </a:ext>
            </a:extLst>
          </p:cNvPr>
          <p:cNvSpPr txBox="1">
            <a:spLocks noChangeArrowheads="1"/>
          </p:cNvSpPr>
          <p:nvPr/>
        </p:nvSpPr>
        <p:spPr bwMode="auto">
          <a:xfrm>
            <a:off x="11802534" y="6519333"/>
            <a:ext cx="251884" cy="3981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320" rIns="0" bIns="0"/>
          <a:lstStyle/>
          <a:p>
            <a:pPr marL="50799">
              <a:spcBef>
                <a:spcPts val="33"/>
              </a:spcBef>
            </a:pPr>
            <a:fld id="{FABDD38E-64FD-470C-8D01-876C6DDC58CD}" type="slidenum">
              <a:rPr lang="en-US" altLang="en-US" sz="1067">
                <a:solidFill>
                  <a:srgbClr val="FFFFFF"/>
                </a:solidFill>
                <a:cs typeface="DejaVu Sans" charset="0"/>
              </a:rPr>
              <a:pPr marL="50799">
                <a:spcBef>
                  <a:spcPts val="33"/>
                </a:spcBef>
              </a:pPr>
              <a:t>19</a:t>
            </a:fld>
            <a:endParaRPr lang="en-US" altLang="en-US" sz="1067">
              <a:solidFill>
                <a:srgbClr val="FFFFFF"/>
              </a:solidFill>
              <a:cs typeface="DejaVu Sans" charset="0"/>
            </a:endParaRPr>
          </a:p>
        </p:txBody>
      </p:sp>
      <p:sp>
        <p:nvSpPr>
          <p:cNvPr id="2" name="Date Placeholder 1"/>
          <p:cNvSpPr>
            <a:spLocks noGrp="1"/>
          </p:cNvSpPr>
          <p:nvPr>
            <p:ph type="dt" sz="half" idx="10"/>
          </p:nvPr>
        </p:nvSpPr>
        <p:spPr/>
        <p:txBody>
          <a:bodyPr/>
          <a:lstStyle/>
          <a:p>
            <a:pPr>
              <a:defRPr/>
            </a:pPr>
            <a:fld id="{5C5888A3-D8C0-43C1-9FB9-CD2C87F8A7F7}"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19</a:t>
            </a:fld>
            <a:endParaRPr lang="en-US"/>
          </a:p>
        </p:txBody>
      </p:sp>
    </p:spTree>
    <p:extLst>
      <p:ext uri="{BB962C8B-B14F-4D97-AF65-F5344CB8AC3E}">
        <p14:creationId xmlns:p14="http://schemas.microsoft.com/office/powerpoint/2010/main" val="22495740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154738" y="6459539"/>
            <a:ext cx="2328862" cy="49213"/>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8431216" y="6459539"/>
            <a:ext cx="2236787" cy="4603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p:nvSpPr>
        <p:spPr>
          <a:xfrm>
            <a:off x="3608391" y="6459539"/>
            <a:ext cx="2579687" cy="49213"/>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3" name="Group 22"/>
          <p:cNvGrpSpPr/>
          <p:nvPr/>
        </p:nvGrpSpPr>
        <p:grpSpPr>
          <a:xfrm>
            <a:off x="1514476" y="2"/>
            <a:ext cx="7059613" cy="1173163"/>
            <a:chOff x="-9525" y="0"/>
            <a:chExt cx="7059613" cy="1173163"/>
          </a:xfrm>
        </p:grpSpPr>
        <p:sp>
          <p:nvSpPr>
            <p:cNvPr id="6" name="Title 1"/>
            <p:cNvSpPr txBox="1">
              <a:spLocks/>
            </p:cNvSpPr>
            <p:nvPr/>
          </p:nvSpPr>
          <p:spPr bwMode="auto">
            <a:xfrm>
              <a:off x="0" y="0"/>
              <a:ext cx="7050088" cy="1125538"/>
            </a:xfrm>
            <a:prstGeom prst="rect">
              <a:avLst/>
            </a:prstGeom>
            <a:solidFill>
              <a:srgbClr val="FFFF00"/>
            </a:solid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44000" algn="l" fontAlgn="b">
                <a:lnSpc>
                  <a:spcPct val="150000"/>
                </a:lnSpc>
                <a:spcBef>
                  <a:spcPts val="600"/>
                </a:spcBef>
              </a:pPr>
              <a:r>
                <a:rPr lang="en-US" sz="3600" b="1" dirty="0" smtClean="0">
                  <a:solidFill>
                    <a:srgbClr val="002060"/>
                  </a:solidFill>
                  <a:latin typeface="Adobe Caslon Pro Bold" pitchFamily="18" charset="0"/>
                </a:rPr>
                <a:t>Agenda</a:t>
              </a:r>
              <a:endParaRPr lang="en-IN" sz="3600" b="1" dirty="0">
                <a:solidFill>
                  <a:srgbClr val="002060"/>
                </a:solidFill>
                <a:latin typeface="Adobe Caslon Pro Bold" pitchFamily="18" charset="0"/>
              </a:endParaRPr>
            </a:p>
          </p:txBody>
        </p:sp>
        <p:sp>
          <p:nvSpPr>
            <p:cNvPr id="14" name="Rectangle 13"/>
            <p:cNvSpPr/>
            <p:nvPr/>
          </p:nvSpPr>
          <p:spPr>
            <a:xfrm>
              <a:off x="2536825" y="1125538"/>
              <a:ext cx="2328863" cy="47625"/>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a:off x="4814888" y="1125538"/>
              <a:ext cx="2235200" cy="444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9525" y="1125538"/>
              <a:ext cx="2581275" cy="47625"/>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7" name="TextBox 16"/>
          <p:cNvSpPr txBox="1"/>
          <p:nvPr/>
        </p:nvSpPr>
        <p:spPr>
          <a:xfrm>
            <a:off x="433738" y="1292567"/>
            <a:ext cx="8928992" cy="5117555"/>
          </a:xfrm>
          <a:prstGeom prst="rect">
            <a:avLst/>
          </a:prstGeom>
          <a:noFill/>
        </p:spPr>
        <p:txBody>
          <a:bodyPr wrap="square" rtlCol="0">
            <a:spAutoFit/>
          </a:bodyPr>
          <a:lstStyle/>
          <a:p>
            <a:pPr marL="72000" indent="457200">
              <a:lnSpc>
                <a:spcPct val="140000"/>
              </a:lnSpc>
            </a:pPr>
            <a:r>
              <a:rPr lang="en-US" sz="2400" dirty="0" smtClean="0">
                <a:solidFill>
                  <a:srgbClr val="002060"/>
                </a:solidFill>
                <a:latin typeface="Adobe Caslon Pro" pitchFamily="18" charset="0"/>
              </a:rPr>
              <a:t>#1 Introduction</a:t>
            </a:r>
          </a:p>
          <a:p>
            <a:pPr marL="1329300" lvl="2" indent="-342900">
              <a:lnSpc>
                <a:spcPct val="140000"/>
              </a:lnSpc>
              <a:buFont typeface="Arial" panose="020B0604020202020204" pitchFamily="34" charset="0"/>
              <a:buChar char="•"/>
            </a:pPr>
            <a:r>
              <a:rPr lang="en-US" sz="2400" dirty="0" smtClean="0">
                <a:solidFill>
                  <a:srgbClr val="002060"/>
                </a:solidFill>
                <a:latin typeface="Adobe Caslon Pro" pitchFamily="18" charset="0"/>
              </a:rPr>
              <a:t>Foundations </a:t>
            </a:r>
            <a:r>
              <a:rPr lang="en-US" sz="2400" dirty="0">
                <a:solidFill>
                  <a:srgbClr val="002060"/>
                </a:solidFill>
                <a:latin typeface="Adobe Caslon Pro" pitchFamily="18" charset="0"/>
              </a:rPr>
              <a:t>of </a:t>
            </a:r>
            <a:r>
              <a:rPr lang="en-US" sz="2400" dirty="0" smtClean="0">
                <a:solidFill>
                  <a:srgbClr val="002060"/>
                </a:solidFill>
                <a:latin typeface="Adobe Caslon Pro" pitchFamily="18" charset="0"/>
              </a:rPr>
              <a:t>AI</a:t>
            </a:r>
          </a:p>
          <a:p>
            <a:pPr marL="1329300" lvl="2" indent="-342900">
              <a:lnSpc>
                <a:spcPct val="140000"/>
              </a:lnSpc>
              <a:buFont typeface="Arial" panose="020B0604020202020204" pitchFamily="34" charset="0"/>
              <a:buChar char="•"/>
            </a:pPr>
            <a:r>
              <a:rPr lang="en-US" sz="2400" dirty="0" smtClean="0">
                <a:solidFill>
                  <a:srgbClr val="002060"/>
                </a:solidFill>
                <a:latin typeface="Adobe Caslon Pro" pitchFamily="18" charset="0"/>
              </a:rPr>
              <a:t>Brief </a:t>
            </a:r>
            <a:r>
              <a:rPr lang="en-US" sz="2400" dirty="0">
                <a:solidFill>
                  <a:srgbClr val="002060"/>
                </a:solidFill>
                <a:latin typeface="Adobe Caslon Pro" pitchFamily="18" charset="0"/>
              </a:rPr>
              <a:t>Overview of Modern AI &amp; Application Domains</a:t>
            </a:r>
            <a:r>
              <a:rPr lang="en-US" sz="2400" dirty="0" smtClean="0">
                <a:solidFill>
                  <a:srgbClr val="002060"/>
                </a:solidFill>
                <a:latin typeface="Adobe Caslon Pro" pitchFamily="18" charset="0"/>
              </a:rPr>
              <a:t>.</a:t>
            </a:r>
          </a:p>
          <a:p>
            <a:pPr marL="72000" lvl="1" indent="457200">
              <a:lnSpc>
                <a:spcPct val="140000"/>
              </a:lnSpc>
            </a:pPr>
            <a:r>
              <a:rPr lang="en-US" sz="2400" dirty="0">
                <a:solidFill>
                  <a:srgbClr val="002060"/>
                </a:solidFill>
                <a:latin typeface="Adobe Caslon Pro" pitchFamily="18" charset="0"/>
              </a:rPr>
              <a:t>#2 Intelligent </a:t>
            </a:r>
            <a:r>
              <a:rPr lang="en-US" sz="2400" dirty="0" smtClean="0">
                <a:solidFill>
                  <a:srgbClr val="002060"/>
                </a:solidFill>
                <a:latin typeface="Adobe Caslon Pro" pitchFamily="18" charset="0"/>
              </a:rPr>
              <a:t>Agents</a:t>
            </a:r>
          </a:p>
          <a:p>
            <a:pPr marL="1200150" lvl="2" indent="-285750">
              <a:lnSpc>
                <a:spcPct val="140000"/>
              </a:lnSpc>
              <a:buFont typeface="Arial" panose="020B0604020202020204" pitchFamily="34" charset="0"/>
              <a:buChar char="•"/>
            </a:pPr>
            <a:r>
              <a:rPr lang="en-US" altLang="en-US" sz="2400" dirty="0" smtClean="0">
                <a:solidFill>
                  <a:schemeClr val="tx2">
                    <a:lumMod val="75000"/>
                  </a:schemeClr>
                </a:solidFill>
              </a:rPr>
              <a:t> Agents </a:t>
            </a:r>
            <a:r>
              <a:rPr lang="en-US" altLang="en-US" sz="2400" dirty="0">
                <a:solidFill>
                  <a:schemeClr val="tx2">
                    <a:lumMod val="75000"/>
                  </a:schemeClr>
                </a:solidFill>
              </a:rPr>
              <a:t>and </a:t>
            </a:r>
            <a:r>
              <a:rPr lang="en-US" altLang="en-US" sz="2400" dirty="0" smtClean="0">
                <a:solidFill>
                  <a:schemeClr val="tx2">
                    <a:lumMod val="75000"/>
                  </a:schemeClr>
                </a:solidFill>
              </a:rPr>
              <a:t>environments</a:t>
            </a:r>
          </a:p>
          <a:p>
            <a:pPr marL="1200150" lvl="2" indent="-285750">
              <a:lnSpc>
                <a:spcPct val="140000"/>
              </a:lnSpc>
              <a:buFont typeface="Arial" panose="020B0604020202020204" pitchFamily="34" charset="0"/>
              <a:buChar char="•"/>
            </a:pPr>
            <a:r>
              <a:rPr lang="en-US" altLang="en-US" sz="2400" dirty="0" smtClean="0">
                <a:solidFill>
                  <a:schemeClr val="tx2">
                    <a:lumMod val="75000"/>
                  </a:schemeClr>
                </a:solidFill>
              </a:rPr>
              <a:t> Rationality</a:t>
            </a:r>
            <a:endParaRPr lang="en-US" altLang="en-US" sz="2400" dirty="0">
              <a:solidFill>
                <a:schemeClr val="tx2">
                  <a:lumMod val="75000"/>
                </a:schemeClr>
              </a:solidFill>
            </a:endParaRPr>
          </a:p>
          <a:p>
            <a:pPr marL="1200150" lvl="2" indent="-285750">
              <a:lnSpc>
                <a:spcPct val="140000"/>
              </a:lnSpc>
              <a:buFont typeface="Arial" panose="020B0604020202020204" pitchFamily="34" charset="0"/>
              <a:buChar char="•"/>
            </a:pPr>
            <a:r>
              <a:rPr lang="en-US" altLang="en-US" sz="2400" dirty="0" smtClean="0">
                <a:solidFill>
                  <a:schemeClr val="tx2">
                    <a:lumMod val="75000"/>
                  </a:schemeClr>
                </a:solidFill>
              </a:rPr>
              <a:t> PEAS </a:t>
            </a:r>
          </a:p>
          <a:p>
            <a:pPr lvl="2">
              <a:lnSpc>
                <a:spcPct val="140000"/>
              </a:lnSpc>
            </a:pPr>
            <a:r>
              <a:rPr lang="en-US" altLang="en-US" sz="2000" dirty="0" smtClean="0">
                <a:solidFill>
                  <a:schemeClr val="tx2">
                    <a:lumMod val="75000"/>
                  </a:schemeClr>
                </a:solidFill>
              </a:rPr>
              <a:t>      (</a:t>
            </a:r>
            <a:r>
              <a:rPr lang="en-US" altLang="en-US" sz="2000" dirty="0">
                <a:solidFill>
                  <a:schemeClr val="tx2">
                    <a:lumMod val="75000"/>
                  </a:schemeClr>
                </a:solidFill>
              </a:rPr>
              <a:t>Performance measure, Environment, Actuators, Sensors)</a:t>
            </a:r>
            <a:endParaRPr lang="en-US" altLang="en-US" sz="2400" dirty="0">
              <a:solidFill>
                <a:schemeClr val="tx2">
                  <a:lumMod val="75000"/>
                </a:schemeClr>
              </a:solidFill>
            </a:endParaRPr>
          </a:p>
          <a:p>
            <a:pPr marL="1200150" lvl="2" indent="-285750">
              <a:lnSpc>
                <a:spcPct val="140000"/>
              </a:lnSpc>
              <a:buFont typeface="Arial" panose="020B0604020202020204" pitchFamily="34" charset="0"/>
              <a:buChar char="•"/>
            </a:pPr>
            <a:r>
              <a:rPr lang="en-US" altLang="en-US" sz="2400" dirty="0" smtClean="0">
                <a:solidFill>
                  <a:schemeClr val="tx2">
                    <a:lumMod val="75000"/>
                  </a:schemeClr>
                </a:solidFill>
              </a:rPr>
              <a:t> Environment </a:t>
            </a:r>
            <a:r>
              <a:rPr lang="en-US" altLang="en-US" sz="2400" dirty="0">
                <a:solidFill>
                  <a:schemeClr val="tx2">
                    <a:lumMod val="75000"/>
                  </a:schemeClr>
                </a:solidFill>
              </a:rPr>
              <a:t>types</a:t>
            </a:r>
          </a:p>
          <a:p>
            <a:pPr marL="1200150" lvl="2" indent="-285750">
              <a:lnSpc>
                <a:spcPct val="140000"/>
              </a:lnSpc>
              <a:buFont typeface="Arial" panose="020B0604020202020204" pitchFamily="34" charset="0"/>
              <a:buChar char="•"/>
            </a:pPr>
            <a:r>
              <a:rPr lang="en-US" altLang="en-US" sz="2400" dirty="0" smtClean="0">
                <a:solidFill>
                  <a:schemeClr val="tx2">
                    <a:lumMod val="75000"/>
                  </a:schemeClr>
                </a:solidFill>
              </a:rPr>
              <a:t> Agent types</a:t>
            </a:r>
            <a:endParaRPr lang="en-US" altLang="en-US" sz="2400" dirty="0">
              <a:solidFill>
                <a:schemeClr val="tx2">
                  <a:lumMod val="75000"/>
                </a:schemeClr>
              </a:solidFill>
            </a:endParaRPr>
          </a:p>
        </p:txBody>
      </p:sp>
      <p:sp>
        <p:nvSpPr>
          <p:cNvPr id="2" name="Date Placeholder 1"/>
          <p:cNvSpPr>
            <a:spLocks noGrp="1"/>
          </p:cNvSpPr>
          <p:nvPr>
            <p:ph type="dt" sz="half" idx="10"/>
          </p:nvPr>
        </p:nvSpPr>
        <p:spPr/>
        <p:txBody>
          <a:bodyPr/>
          <a:lstStyle/>
          <a:p>
            <a:pPr>
              <a:defRPr/>
            </a:pPr>
            <a:fld id="{8F16E3AD-40D5-41D5-A691-315A3C324AD3}" type="datetime8">
              <a:rPr lang="en-US" smtClean="0"/>
              <a:t>9/6/2020 3:43 PM</a:t>
            </a:fld>
            <a:endParaRPr lang="en-US" dirty="0"/>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a:t>
            </a:fld>
            <a:endParaRPr lang="en-US"/>
          </a:p>
        </p:txBody>
      </p:sp>
    </p:spTree>
    <p:extLst>
      <p:ext uri="{BB962C8B-B14F-4D97-AF65-F5344CB8AC3E}">
        <p14:creationId xmlns:p14="http://schemas.microsoft.com/office/powerpoint/2010/main" val="447660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2D456744-AD00-44F0-86C7-D1AD00738F99}"/>
              </a:ext>
            </a:extLst>
          </p:cNvPr>
          <p:cNvSpPr>
            <a:spLocks noGrp="1" noChangeArrowheads="1"/>
          </p:cNvSpPr>
          <p:nvPr>
            <p:ph type="title" idx="4294967295"/>
          </p:nvPr>
        </p:nvSpPr>
        <p:spPr>
          <a:xfrm>
            <a:off x="71968" y="28576"/>
            <a:ext cx="9254408" cy="1162049"/>
          </a:xfrm>
          <a:ln/>
        </p:spPr>
        <p:txBody>
          <a:bodyPr vert="horz" lIns="91440" tIns="16320" rIns="91440" bIns="45720" rtlCol="0" anchor="ctr">
            <a:normAutofit/>
          </a:bodyPr>
          <a:lstStyle/>
          <a:p>
            <a:pPr marL="16933">
              <a:lnSpc>
                <a:spcPct val="100000"/>
              </a:lnSpc>
              <a:spcBef>
                <a:spcPts val="133"/>
              </a:spcBef>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Lst>
            </a:pPr>
            <a:r>
              <a:rPr lang="en-US" altLang="en-US" sz="2400" dirty="0">
                <a:solidFill>
                  <a:srgbClr val="003B70"/>
                </a:solidFill>
                <a:latin typeface="Arial" panose="020B0604020202020204" pitchFamily="34" charset="0"/>
              </a:rPr>
              <a:t>Modern AI (2012 – Present): Deep Learning Impact</a:t>
            </a:r>
          </a:p>
        </p:txBody>
      </p:sp>
      <p:sp>
        <p:nvSpPr>
          <p:cNvPr id="33797" name="Rectangle 5">
            <a:extLst>
              <a:ext uri="{FF2B5EF4-FFF2-40B4-BE49-F238E27FC236}">
                <a16:creationId xmlns:a16="http://schemas.microsoft.com/office/drawing/2014/main" id="{F3CEC8FF-6A38-4879-91A4-2DE2435C02A1}"/>
              </a:ext>
            </a:extLst>
          </p:cNvPr>
          <p:cNvSpPr>
            <a:spLocks noChangeArrowheads="1"/>
          </p:cNvSpPr>
          <p:nvPr/>
        </p:nvSpPr>
        <p:spPr bwMode="auto">
          <a:xfrm>
            <a:off x="1599268" y="1543052"/>
            <a:ext cx="3672408" cy="386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6800" rIns="0" bIns="0">
            <a:spAutoFit/>
          </a:bodyPr>
          <a:lstStyle>
            <a:lvl1pPr>
              <a:tabLst>
                <a:tab pos="457200" algn="l"/>
                <a:tab pos="914400" algn="l"/>
                <a:tab pos="1371600" algn="l"/>
              </a:tabLst>
              <a:defRPr>
                <a:solidFill>
                  <a:srgbClr val="000000"/>
                </a:solidFill>
                <a:latin typeface="Arial" panose="020B0604020202020204" pitchFamily="34" charset="0"/>
                <a:cs typeface="Noto Sans SC Regular" charset="0"/>
              </a:defRPr>
            </a:lvl1pPr>
            <a:lvl2pPr>
              <a:tabLst>
                <a:tab pos="457200" algn="l"/>
                <a:tab pos="914400" algn="l"/>
                <a:tab pos="1371600" algn="l"/>
              </a:tabLst>
              <a:defRPr>
                <a:solidFill>
                  <a:srgbClr val="000000"/>
                </a:solidFill>
                <a:latin typeface="Arial" panose="020B0604020202020204" pitchFamily="34" charset="0"/>
                <a:cs typeface="Noto Sans SC Regular" charset="0"/>
              </a:defRPr>
            </a:lvl2pPr>
            <a:lvl3pPr>
              <a:tabLst>
                <a:tab pos="457200" algn="l"/>
                <a:tab pos="914400" algn="l"/>
                <a:tab pos="1371600" algn="l"/>
              </a:tabLst>
              <a:defRPr>
                <a:solidFill>
                  <a:srgbClr val="000000"/>
                </a:solidFill>
                <a:latin typeface="Arial" panose="020B0604020202020204" pitchFamily="34" charset="0"/>
                <a:cs typeface="Noto Sans SC Regular" charset="0"/>
              </a:defRPr>
            </a:lvl3pPr>
            <a:lvl4pPr>
              <a:tabLst>
                <a:tab pos="457200" algn="l"/>
                <a:tab pos="914400" algn="l"/>
                <a:tab pos="1371600" algn="l"/>
              </a:tabLst>
              <a:defRPr>
                <a:solidFill>
                  <a:srgbClr val="000000"/>
                </a:solidFill>
                <a:latin typeface="Arial" panose="020B0604020202020204" pitchFamily="34" charset="0"/>
                <a:cs typeface="Noto Sans SC Regular" charset="0"/>
              </a:defRPr>
            </a:lvl4pPr>
            <a:lvl5pPr>
              <a:tabLst>
                <a:tab pos="457200" algn="l"/>
                <a:tab pos="914400" algn="l"/>
                <a:tab pos="13716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9pPr>
          </a:lstStyle>
          <a:p>
            <a:pPr marL="16933">
              <a:spcBef>
                <a:spcPts val="133"/>
              </a:spcBef>
            </a:pPr>
            <a:r>
              <a:rPr lang="en-US" altLang="en-US" sz="2400" b="1" dirty="0">
                <a:solidFill>
                  <a:srgbClr val="153A6C"/>
                </a:solidFill>
              </a:rPr>
              <a:t>Computer vision</a:t>
            </a:r>
          </a:p>
        </p:txBody>
      </p:sp>
      <p:sp>
        <p:nvSpPr>
          <p:cNvPr id="33798" name="Rectangle 6">
            <a:extLst>
              <a:ext uri="{FF2B5EF4-FFF2-40B4-BE49-F238E27FC236}">
                <a16:creationId xmlns:a16="http://schemas.microsoft.com/office/drawing/2014/main" id="{6E82A6B8-7E92-4F74-93C5-8E224C5F1925}"/>
              </a:ext>
            </a:extLst>
          </p:cNvPr>
          <p:cNvSpPr>
            <a:spLocks noChangeArrowheads="1"/>
          </p:cNvSpPr>
          <p:nvPr/>
        </p:nvSpPr>
        <p:spPr bwMode="auto">
          <a:xfrm>
            <a:off x="447877" y="4785785"/>
            <a:ext cx="2305049" cy="755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800" rIns="0" bIns="0">
            <a:spAutoFit/>
          </a:bodyPr>
          <a:lstStyle>
            <a:lvl1pPr>
              <a:tabLst>
                <a:tab pos="63500" algn="l"/>
                <a:tab pos="457200" algn="l"/>
                <a:tab pos="914400" algn="l"/>
                <a:tab pos="1371600" algn="l"/>
              </a:tabLst>
              <a:defRPr>
                <a:solidFill>
                  <a:srgbClr val="000000"/>
                </a:solidFill>
                <a:latin typeface="Arial" panose="020B0604020202020204" pitchFamily="34" charset="0"/>
                <a:cs typeface="Noto Sans SC Regular" charset="0"/>
              </a:defRPr>
            </a:lvl1pPr>
            <a:lvl2pPr>
              <a:tabLst>
                <a:tab pos="63500" algn="l"/>
                <a:tab pos="457200" algn="l"/>
                <a:tab pos="914400" algn="l"/>
                <a:tab pos="1371600" algn="l"/>
              </a:tabLst>
              <a:defRPr>
                <a:solidFill>
                  <a:srgbClr val="000000"/>
                </a:solidFill>
                <a:latin typeface="Arial" panose="020B0604020202020204" pitchFamily="34" charset="0"/>
                <a:cs typeface="Noto Sans SC Regular" charset="0"/>
              </a:defRPr>
            </a:lvl2pPr>
            <a:lvl3pPr>
              <a:tabLst>
                <a:tab pos="63500" algn="l"/>
                <a:tab pos="457200" algn="l"/>
                <a:tab pos="914400" algn="l"/>
                <a:tab pos="1371600" algn="l"/>
              </a:tabLst>
              <a:defRPr>
                <a:solidFill>
                  <a:srgbClr val="000000"/>
                </a:solidFill>
                <a:latin typeface="Arial" panose="020B0604020202020204" pitchFamily="34" charset="0"/>
                <a:cs typeface="Noto Sans SC Regular" charset="0"/>
              </a:defRPr>
            </a:lvl3pPr>
            <a:lvl4pPr>
              <a:tabLst>
                <a:tab pos="63500" algn="l"/>
                <a:tab pos="457200" algn="l"/>
                <a:tab pos="914400" algn="l"/>
                <a:tab pos="1371600" algn="l"/>
              </a:tabLst>
              <a:defRPr>
                <a:solidFill>
                  <a:srgbClr val="000000"/>
                </a:solidFill>
                <a:latin typeface="Arial" panose="020B0604020202020204" pitchFamily="34" charset="0"/>
                <a:cs typeface="Noto Sans SC Regular" charset="0"/>
              </a:defRPr>
            </a:lvl4pPr>
            <a:lvl5pPr>
              <a:tabLst>
                <a:tab pos="63500" algn="l"/>
                <a:tab pos="457200" algn="l"/>
                <a:tab pos="914400" algn="l"/>
                <a:tab pos="13716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3500" algn="l"/>
                <a:tab pos="457200" algn="l"/>
                <a:tab pos="914400" algn="l"/>
                <a:tab pos="13716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3500" algn="l"/>
                <a:tab pos="457200" algn="l"/>
                <a:tab pos="914400" algn="l"/>
                <a:tab pos="13716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3500" algn="l"/>
                <a:tab pos="457200" algn="l"/>
                <a:tab pos="914400" algn="l"/>
                <a:tab pos="13716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3500" algn="l"/>
                <a:tab pos="457200" algn="l"/>
                <a:tab pos="914400" algn="l"/>
                <a:tab pos="1371600" algn="l"/>
              </a:tabLst>
              <a:defRPr>
                <a:solidFill>
                  <a:srgbClr val="000000"/>
                </a:solidFill>
                <a:latin typeface="Arial" panose="020B0604020202020204" pitchFamily="34" charset="0"/>
                <a:cs typeface="Noto Sans SC Regular" charset="0"/>
              </a:defRPr>
            </a:lvl9pPr>
          </a:lstStyle>
          <a:p>
            <a:pPr marL="84665" indent="-67732">
              <a:spcBef>
                <a:spcPts val="133"/>
              </a:spcBef>
            </a:pPr>
            <a:r>
              <a:rPr lang="en-US" altLang="en-US" sz="2400" dirty="0">
                <a:solidFill>
                  <a:srgbClr val="003961"/>
                </a:solidFill>
              </a:rPr>
              <a:t>Self-driving cars:  object detection</a:t>
            </a:r>
          </a:p>
        </p:txBody>
      </p:sp>
      <p:grpSp>
        <p:nvGrpSpPr>
          <p:cNvPr id="33799" name="Group 7">
            <a:extLst>
              <a:ext uri="{FF2B5EF4-FFF2-40B4-BE49-F238E27FC236}">
                <a16:creationId xmlns:a16="http://schemas.microsoft.com/office/drawing/2014/main" id="{03B75D71-2CF2-47FA-874E-098296761ECB}"/>
              </a:ext>
            </a:extLst>
          </p:cNvPr>
          <p:cNvGrpSpPr>
            <a:grpSpLocks/>
          </p:cNvGrpSpPr>
          <p:nvPr/>
        </p:nvGrpSpPr>
        <p:grpSpPr bwMode="auto">
          <a:xfrm>
            <a:off x="47328" y="2210864"/>
            <a:ext cx="5918199" cy="2419350"/>
            <a:chOff x="475" y="1085"/>
            <a:chExt cx="2796" cy="1143"/>
          </a:xfrm>
        </p:grpSpPr>
        <p:pic>
          <p:nvPicPr>
            <p:cNvPr id="33800" name="Picture 8">
              <a:extLst>
                <a:ext uri="{FF2B5EF4-FFF2-40B4-BE49-F238E27FC236}">
                  <a16:creationId xmlns:a16="http://schemas.microsoft.com/office/drawing/2014/main" id="{9B7F8B7E-356C-4645-ACA1-CA6D3C347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 y="1085"/>
              <a:ext cx="1395" cy="11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1" name="Picture 9">
              <a:extLst>
                <a:ext uri="{FF2B5EF4-FFF2-40B4-BE49-F238E27FC236}">
                  <a16:creationId xmlns:a16="http://schemas.microsoft.com/office/drawing/2014/main" id="{678C9890-653E-4B51-A1BC-7F65DD7C8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 y="1085"/>
              <a:ext cx="1197" cy="11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3804" name="Rectangle 12">
            <a:extLst>
              <a:ext uri="{FF2B5EF4-FFF2-40B4-BE49-F238E27FC236}">
                <a16:creationId xmlns:a16="http://schemas.microsoft.com/office/drawing/2014/main" id="{1DBEE8E7-BA53-4E71-8F7E-D061358BA73E}"/>
              </a:ext>
            </a:extLst>
          </p:cNvPr>
          <p:cNvSpPr>
            <a:spLocks noChangeArrowheads="1"/>
          </p:cNvSpPr>
          <p:nvPr/>
        </p:nvSpPr>
        <p:spPr bwMode="auto">
          <a:xfrm>
            <a:off x="3451426" y="4804834"/>
            <a:ext cx="2654300" cy="755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800" rIns="0" bIns="0">
            <a:spAutoFit/>
          </a:bodyPr>
          <a:lstStyle>
            <a:lvl1pPr>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1pPr>
            <a:lvl2pPr>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2pPr>
            <a:lvl3pPr>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3pPr>
            <a:lvl4pPr>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4pPr>
            <a:lvl5pPr>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9pPr>
          </a:lstStyle>
          <a:p>
            <a:pPr marL="16933" indent="531271">
              <a:spcBef>
                <a:spcPts val="133"/>
              </a:spcBef>
            </a:pPr>
            <a:r>
              <a:rPr lang="en-US" altLang="en-US" sz="2400" dirty="0">
                <a:solidFill>
                  <a:srgbClr val="003961"/>
                </a:solidFill>
              </a:rPr>
              <a:t>Healthcare:  improved diagnosis</a:t>
            </a:r>
          </a:p>
        </p:txBody>
      </p:sp>
      <p:sp>
        <p:nvSpPr>
          <p:cNvPr id="33805" name="Rectangle 13">
            <a:extLst>
              <a:ext uri="{FF2B5EF4-FFF2-40B4-BE49-F238E27FC236}">
                <a16:creationId xmlns:a16="http://schemas.microsoft.com/office/drawing/2014/main" id="{FEF3B94F-496A-442E-91EB-EFE71868EB07}"/>
              </a:ext>
            </a:extLst>
          </p:cNvPr>
          <p:cNvSpPr>
            <a:spLocks noChangeArrowheads="1"/>
          </p:cNvSpPr>
          <p:nvPr/>
        </p:nvSpPr>
        <p:spPr bwMode="auto">
          <a:xfrm>
            <a:off x="6672064" y="1500718"/>
            <a:ext cx="2508251" cy="386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800" rIns="0" bIns="0">
            <a:spAutoFit/>
          </a:bodyPr>
          <a:lstStyle>
            <a:lvl1pPr>
              <a:tabLst>
                <a:tab pos="457200" algn="l"/>
                <a:tab pos="914400" algn="l"/>
                <a:tab pos="1371600" algn="l"/>
                <a:tab pos="1828800" algn="l"/>
              </a:tabLst>
              <a:defRPr>
                <a:solidFill>
                  <a:srgbClr val="000000"/>
                </a:solidFill>
                <a:latin typeface="Arial" panose="020B0604020202020204" pitchFamily="34" charset="0"/>
                <a:cs typeface="Noto Sans SC Regular" charset="0"/>
              </a:defRPr>
            </a:lvl1pPr>
            <a:lvl2pPr>
              <a:tabLst>
                <a:tab pos="457200" algn="l"/>
                <a:tab pos="914400" algn="l"/>
                <a:tab pos="1371600" algn="l"/>
                <a:tab pos="1828800" algn="l"/>
              </a:tabLst>
              <a:defRPr>
                <a:solidFill>
                  <a:srgbClr val="000000"/>
                </a:solidFill>
                <a:latin typeface="Arial" panose="020B0604020202020204" pitchFamily="34" charset="0"/>
                <a:cs typeface="Noto Sans SC Regular" charset="0"/>
              </a:defRPr>
            </a:lvl2pPr>
            <a:lvl3pPr>
              <a:tabLst>
                <a:tab pos="457200" algn="l"/>
                <a:tab pos="914400" algn="l"/>
                <a:tab pos="1371600" algn="l"/>
                <a:tab pos="1828800" algn="l"/>
              </a:tabLst>
              <a:defRPr>
                <a:solidFill>
                  <a:srgbClr val="000000"/>
                </a:solidFill>
                <a:latin typeface="Arial" panose="020B0604020202020204" pitchFamily="34" charset="0"/>
                <a:cs typeface="Noto Sans SC Regular" charset="0"/>
              </a:defRPr>
            </a:lvl3pPr>
            <a:lvl4pPr>
              <a:tabLst>
                <a:tab pos="457200" algn="l"/>
                <a:tab pos="914400" algn="l"/>
                <a:tab pos="1371600" algn="l"/>
                <a:tab pos="1828800" algn="l"/>
              </a:tabLst>
              <a:defRPr>
                <a:solidFill>
                  <a:srgbClr val="000000"/>
                </a:solidFill>
                <a:latin typeface="Arial" panose="020B0604020202020204" pitchFamily="34" charset="0"/>
                <a:cs typeface="Noto Sans SC Regular" charset="0"/>
              </a:defRPr>
            </a:lvl4pPr>
            <a:lvl5pPr>
              <a:tabLst>
                <a:tab pos="457200" algn="l"/>
                <a:tab pos="914400" algn="l"/>
                <a:tab pos="1371600" algn="l"/>
                <a:tab pos="18288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Noto Sans SC Regular" charset="0"/>
              </a:defRPr>
            </a:lvl9pPr>
          </a:lstStyle>
          <a:p>
            <a:pPr marL="16933">
              <a:spcBef>
                <a:spcPts val="133"/>
              </a:spcBef>
            </a:pPr>
            <a:r>
              <a:rPr lang="en-US" altLang="en-US" sz="2400" b="1" dirty="0">
                <a:solidFill>
                  <a:srgbClr val="153A6C"/>
                </a:solidFill>
              </a:rPr>
              <a:t>Natural language</a:t>
            </a:r>
          </a:p>
        </p:txBody>
      </p:sp>
      <p:sp>
        <p:nvSpPr>
          <p:cNvPr id="33806" name="Rectangle 14">
            <a:extLst>
              <a:ext uri="{FF2B5EF4-FFF2-40B4-BE49-F238E27FC236}">
                <a16:creationId xmlns:a16="http://schemas.microsoft.com/office/drawing/2014/main" id="{D96B7A15-8B7C-471C-8221-9C633E285FD4}"/>
              </a:ext>
            </a:extLst>
          </p:cNvPr>
          <p:cNvSpPr>
            <a:spLocks noChangeArrowheads="1"/>
          </p:cNvSpPr>
          <p:nvPr/>
        </p:nvSpPr>
        <p:spPr bwMode="auto">
          <a:xfrm>
            <a:off x="6672064" y="4785785"/>
            <a:ext cx="2770716" cy="755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800" rIns="0" bIns="0">
            <a:spAutoFit/>
          </a:bodyPr>
          <a:lstStyle>
            <a:lvl1pPr>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1pPr>
            <a:lvl2pPr>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2pPr>
            <a:lvl3pPr>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3pPr>
            <a:lvl4pPr>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4pPr>
            <a:lvl5pPr>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 pos="1828800" algn="l"/>
              </a:tabLst>
              <a:defRPr>
                <a:solidFill>
                  <a:srgbClr val="000000"/>
                </a:solidFill>
                <a:latin typeface="Arial" panose="020B0604020202020204" pitchFamily="34" charset="0"/>
                <a:cs typeface="Noto Sans SC Regular" charset="0"/>
              </a:defRPr>
            </a:lvl9pPr>
          </a:lstStyle>
          <a:p>
            <a:pPr marL="16933" indent="270927">
              <a:spcBef>
                <a:spcPts val="133"/>
              </a:spcBef>
            </a:pPr>
            <a:r>
              <a:rPr lang="en-US" altLang="en-US" sz="2400" dirty="0">
                <a:solidFill>
                  <a:srgbClr val="003961"/>
                </a:solidFill>
              </a:rPr>
              <a:t>Communication:  language translation</a:t>
            </a:r>
          </a:p>
        </p:txBody>
      </p:sp>
      <p:pic>
        <p:nvPicPr>
          <p:cNvPr id="33807" name="Picture 15">
            <a:extLst>
              <a:ext uri="{FF2B5EF4-FFF2-40B4-BE49-F238E27FC236}">
                <a16:creationId xmlns:a16="http://schemas.microsoft.com/office/drawing/2014/main" id="{B3B287EC-D3ED-492D-900C-7914398914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469" y="2479453"/>
            <a:ext cx="2537906" cy="188217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808" name="Text Box 16">
            <a:extLst>
              <a:ext uri="{FF2B5EF4-FFF2-40B4-BE49-F238E27FC236}">
                <a16:creationId xmlns:a16="http://schemas.microsoft.com/office/drawing/2014/main" id="{FF27CE71-18F5-4A64-BEC7-815E50703192}"/>
              </a:ext>
            </a:extLst>
          </p:cNvPr>
          <p:cNvSpPr txBox="1">
            <a:spLocks noChangeArrowheads="1"/>
          </p:cNvSpPr>
          <p:nvPr/>
        </p:nvSpPr>
        <p:spPr bwMode="auto">
          <a:xfrm>
            <a:off x="11802534" y="6519333"/>
            <a:ext cx="251884" cy="3981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320" rIns="0" bIns="0"/>
          <a:lstStyle/>
          <a:p>
            <a:pPr marL="50799">
              <a:spcBef>
                <a:spcPts val="33"/>
              </a:spcBef>
            </a:pPr>
            <a:fld id="{963DBACD-8841-4C79-8A10-230DD4478297}" type="slidenum">
              <a:rPr lang="en-US" altLang="en-US" sz="1067">
                <a:solidFill>
                  <a:srgbClr val="FFFFFF"/>
                </a:solidFill>
                <a:cs typeface="DejaVu Sans" charset="0"/>
              </a:rPr>
              <a:pPr marL="50799">
                <a:spcBef>
                  <a:spcPts val="33"/>
                </a:spcBef>
              </a:pPr>
              <a:t>20</a:t>
            </a:fld>
            <a:endParaRPr lang="en-US" altLang="en-US" sz="1067">
              <a:solidFill>
                <a:srgbClr val="FFFFFF"/>
              </a:solidFill>
              <a:cs typeface="DejaVu Sans" charset="0"/>
            </a:endParaRPr>
          </a:p>
        </p:txBody>
      </p:sp>
      <p:sp>
        <p:nvSpPr>
          <p:cNvPr id="2" name="Date Placeholder 1"/>
          <p:cNvSpPr>
            <a:spLocks noGrp="1"/>
          </p:cNvSpPr>
          <p:nvPr>
            <p:ph type="dt" sz="half" idx="10"/>
          </p:nvPr>
        </p:nvSpPr>
        <p:spPr/>
        <p:txBody>
          <a:bodyPr/>
          <a:lstStyle/>
          <a:p>
            <a:pPr>
              <a:defRPr/>
            </a:pPr>
            <a:fld id="{C4A7398B-387A-4999-804D-D961D4BD93A5}"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20</a:t>
            </a:fld>
            <a:endParaRPr lang="en-US"/>
          </a:p>
        </p:txBody>
      </p:sp>
    </p:spTree>
    <p:extLst>
      <p:ext uri="{BB962C8B-B14F-4D97-AF65-F5344CB8AC3E}">
        <p14:creationId xmlns:p14="http://schemas.microsoft.com/office/powerpoint/2010/main" val="268381810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B2B9EAAE-A593-4C26-ABE7-F64FE8514C70}"/>
              </a:ext>
            </a:extLst>
          </p:cNvPr>
          <p:cNvSpPr>
            <a:spLocks noGrp="1" noChangeArrowheads="1"/>
          </p:cNvSpPr>
          <p:nvPr>
            <p:ph type="title" idx="4294967295"/>
          </p:nvPr>
        </p:nvSpPr>
        <p:spPr>
          <a:xfrm>
            <a:off x="0" y="0"/>
            <a:ext cx="9336360" cy="1174749"/>
          </a:xfrm>
          <a:ln/>
        </p:spPr>
        <p:txBody>
          <a:bodyPr vert="horz" lIns="91440" tIns="16320" rIns="91440" bIns="45720" rtlCol="0" anchor="ctr">
            <a:normAutofit/>
          </a:bodyPr>
          <a:lstStyle/>
          <a:p>
            <a:pPr marL="16933">
              <a:lnSpc>
                <a:spcPct val="100000"/>
              </a:lnSpc>
              <a:spcBef>
                <a:spcPts val="133"/>
              </a:spcBef>
              <a:tabLst>
                <a:tab pos="609585" algn="l"/>
                <a:tab pos="1219170" algn="l"/>
                <a:tab pos="1828754" algn="l"/>
                <a:tab pos="2438339" algn="l"/>
                <a:tab pos="3047924" algn="l"/>
                <a:tab pos="3657509" algn="l"/>
                <a:tab pos="4267093" algn="l"/>
                <a:tab pos="4876678" algn="l"/>
                <a:tab pos="5486263" algn="l"/>
                <a:tab pos="6095848" algn="l"/>
              </a:tabLst>
            </a:pPr>
            <a:r>
              <a:rPr lang="en-US" altLang="en-US" sz="3733" dirty="0">
                <a:solidFill>
                  <a:srgbClr val="003B70"/>
                </a:solidFill>
                <a:latin typeface="Arial" panose="020B0604020202020204" pitchFamily="34" charset="0"/>
              </a:rPr>
              <a:t>How </a:t>
            </a:r>
            <a:r>
              <a:rPr lang="en-US" altLang="en-US" sz="3733" dirty="0" smtClean="0">
                <a:solidFill>
                  <a:srgbClr val="003B70"/>
                </a:solidFill>
                <a:latin typeface="Arial" panose="020B0604020202020204" pitchFamily="34" charset="0"/>
              </a:rPr>
              <a:t>is the AI of this Era is Different</a:t>
            </a:r>
            <a:r>
              <a:rPr lang="en-US" altLang="en-US" sz="3733" dirty="0">
                <a:solidFill>
                  <a:srgbClr val="003B70"/>
                </a:solidFill>
                <a:latin typeface="Arial" panose="020B0604020202020204" pitchFamily="34" charset="0"/>
              </a:rPr>
              <a:t>?</a:t>
            </a:r>
          </a:p>
        </p:txBody>
      </p:sp>
      <p:grpSp>
        <p:nvGrpSpPr>
          <p:cNvPr id="34818" name="Group 2">
            <a:extLst>
              <a:ext uri="{FF2B5EF4-FFF2-40B4-BE49-F238E27FC236}">
                <a16:creationId xmlns:a16="http://schemas.microsoft.com/office/drawing/2014/main" id="{81B21C49-612C-4526-A505-13AAF12B747B}"/>
              </a:ext>
            </a:extLst>
          </p:cNvPr>
          <p:cNvGrpSpPr>
            <a:grpSpLocks/>
          </p:cNvGrpSpPr>
          <p:nvPr/>
        </p:nvGrpSpPr>
        <p:grpSpPr bwMode="auto">
          <a:xfrm>
            <a:off x="3415648" y="3761318"/>
            <a:ext cx="3041649" cy="1993900"/>
            <a:chOff x="2161" y="1777"/>
            <a:chExt cx="1437" cy="942"/>
          </a:xfrm>
        </p:grpSpPr>
        <p:pic>
          <p:nvPicPr>
            <p:cNvPr id="34819" name="Picture 3">
              <a:extLst>
                <a:ext uri="{FF2B5EF4-FFF2-40B4-BE49-F238E27FC236}">
                  <a16:creationId xmlns:a16="http://schemas.microsoft.com/office/drawing/2014/main" id="{F2C709DD-079D-4F3F-8A39-7A6880D39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 y="1777"/>
              <a:ext cx="1437" cy="9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0" name="Picture 4">
              <a:extLst>
                <a:ext uri="{FF2B5EF4-FFF2-40B4-BE49-F238E27FC236}">
                  <a16:creationId xmlns:a16="http://schemas.microsoft.com/office/drawing/2014/main" id="{3A4560AE-0C70-4A71-8A8C-1ADACFC15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 y="1787"/>
              <a:ext cx="1387" cy="8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4821" name="Rectangle 5">
            <a:extLst>
              <a:ext uri="{FF2B5EF4-FFF2-40B4-BE49-F238E27FC236}">
                <a16:creationId xmlns:a16="http://schemas.microsoft.com/office/drawing/2014/main" id="{B79EFFC7-4961-42D8-B752-4ABFABF77246}"/>
              </a:ext>
            </a:extLst>
          </p:cNvPr>
          <p:cNvSpPr>
            <a:spLocks noChangeArrowheads="1"/>
          </p:cNvSpPr>
          <p:nvPr/>
        </p:nvSpPr>
        <p:spPr bwMode="auto">
          <a:xfrm>
            <a:off x="3828397" y="4176185"/>
            <a:ext cx="2216151" cy="10500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2320" rIns="0" bIns="0">
            <a:spAutoFit/>
          </a:bodyPr>
          <a:lstStyle>
            <a:lvl1pPr>
              <a:tabLst>
                <a:tab pos="12700" algn="l"/>
                <a:tab pos="457200" algn="l"/>
                <a:tab pos="914400" algn="l"/>
                <a:tab pos="1371600" algn="l"/>
              </a:tabLst>
              <a:defRPr>
                <a:solidFill>
                  <a:srgbClr val="000000"/>
                </a:solidFill>
                <a:latin typeface="Arial" panose="020B0604020202020204" pitchFamily="34" charset="0"/>
                <a:cs typeface="Noto Sans SC Regular" charset="0"/>
              </a:defRPr>
            </a:lvl1pPr>
            <a:lvl2pPr>
              <a:tabLst>
                <a:tab pos="12700" algn="l"/>
                <a:tab pos="457200" algn="l"/>
                <a:tab pos="914400" algn="l"/>
                <a:tab pos="1371600" algn="l"/>
              </a:tabLst>
              <a:defRPr>
                <a:solidFill>
                  <a:srgbClr val="000000"/>
                </a:solidFill>
                <a:latin typeface="Arial" panose="020B0604020202020204" pitchFamily="34" charset="0"/>
                <a:cs typeface="Noto Sans SC Regular" charset="0"/>
              </a:defRPr>
            </a:lvl2pPr>
            <a:lvl3pPr>
              <a:tabLst>
                <a:tab pos="12700" algn="l"/>
                <a:tab pos="457200" algn="l"/>
                <a:tab pos="914400" algn="l"/>
                <a:tab pos="1371600" algn="l"/>
              </a:tabLst>
              <a:defRPr>
                <a:solidFill>
                  <a:srgbClr val="000000"/>
                </a:solidFill>
                <a:latin typeface="Arial" panose="020B0604020202020204" pitchFamily="34" charset="0"/>
                <a:cs typeface="Noto Sans SC Regular" charset="0"/>
              </a:defRPr>
            </a:lvl3pPr>
            <a:lvl4pPr>
              <a:tabLst>
                <a:tab pos="12700" algn="l"/>
                <a:tab pos="457200" algn="l"/>
                <a:tab pos="914400" algn="l"/>
                <a:tab pos="1371600" algn="l"/>
              </a:tabLst>
              <a:defRPr>
                <a:solidFill>
                  <a:srgbClr val="000000"/>
                </a:solidFill>
                <a:latin typeface="Arial" panose="020B0604020202020204" pitchFamily="34" charset="0"/>
                <a:cs typeface="Noto Sans SC Regular" charset="0"/>
              </a:defRPr>
            </a:lvl4pPr>
            <a:lvl5pPr>
              <a:tabLst>
                <a:tab pos="12700" algn="l"/>
                <a:tab pos="457200" algn="l"/>
                <a:tab pos="914400" algn="l"/>
                <a:tab pos="13716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 pos="1371600" algn="l"/>
              </a:tabLst>
              <a:defRPr>
                <a:solidFill>
                  <a:srgbClr val="000000"/>
                </a:solidFill>
                <a:latin typeface="Arial" panose="020B0604020202020204" pitchFamily="34" charset="0"/>
                <a:cs typeface="Noto Sans SC Regular" charset="0"/>
              </a:defRPr>
            </a:lvl9pPr>
          </a:lstStyle>
          <a:p>
            <a:pPr marL="16933" algn="ctr">
              <a:lnSpc>
                <a:spcPct val="90000"/>
              </a:lnSpc>
              <a:spcBef>
                <a:spcPts val="417"/>
              </a:spcBef>
            </a:pPr>
            <a:r>
              <a:rPr lang="en-US" altLang="en-US" sz="2400">
                <a:solidFill>
                  <a:srgbClr val="FFFFFF"/>
                </a:solidFill>
              </a:rPr>
              <a:t>Cutting Edge  Results in a  Variety of Fields</a:t>
            </a:r>
          </a:p>
        </p:txBody>
      </p:sp>
      <p:grpSp>
        <p:nvGrpSpPr>
          <p:cNvPr id="34822" name="Group 6">
            <a:extLst>
              <a:ext uri="{FF2B5EF4-FFF2-40B4-BE49-F238E27FC236}">
                <a16:creationId xmlns:a16="http://schemas.microsoft.com/office/drawing/2014/main" id="{3CFF7C92-8B7A-424F-96E3-081AF91B4DDB}"/>
              </a:ext>
            </a:extLst>
          </p:cNvPr>
          <p:cNvGrpSpPr>
            <a:grpSpLocks/>
          </p:cNvGrpSpPr>
          <p:nvPr/>
        </p:nvGrpSpPr>
        <p:grpSpPr bwMode="auto">
          <a:xfrm>
            <a:off x="1271464" y="2563284"/>
            <a:ext cx="2493433" cy="1718733"/>
            <a:chOff x="1148" y="1211"/>
            <a:chExt cx="1178" cy="812"/>
          </a:xfrm>
        </p:grpSpPr>
        <p:pic>
          <p:nvPicPr>
            <p:cNvPr id="34823" name="Picture 7">
              <a:extLst>
                <a:ext uri="{FF2B5EF4-FFF2-40B4-BE49-F238E27FC236}">
                  <a16:creationId xmlns:a16="http://schemas.microsoft.com/office/drawing/2014/main" id="{1C51E467-4792-4A7F-845C-1C6FB096B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7" y="1483"/>
              <a:ext cx="789" cy="5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4" name="AutoShape 8">
              <a:extLst>
                <a:ext uri="{FF2B5EF4-FFF2-40B4-BE49-F238E27FC236}">
                  <a16:creationId xmlns:a16="http://schemas.microsoft.com/office/drawing/2014/main" id="{881E8DFF-FF87-4173-A7F3-4D23A2306B81}"/>
                </a:ext>
              </a:extLst>
            </p:cNvPr>
            <p:cNvSpPr>
              <a:spLocks noChangeArrowheads="1"/>
            </p:cNvSpPr>
            <p:nvPr/>
          </p:nvSpPr>
          <p:spPr bwMode="auto">
            <a:xfrm>
              <a:off x="1562" y="1495"/>
              <a:ext cx="738" cy="489"/>
            </a:xfrm>
            <a:custGeom>
              <a:avLst/>
              <a:gdLst>
                <a:gd name="G0" fmla="+- 3258 0 0"/>
                <a:gd name="G1" fmla="+- 2161 0 0"/>
              </a:gdLst>
              <a:ahLst/>
              <a:cxnLst>
                <a:cxn ang="0">
                  <a:pos x="r" y="vc"/>
                </a:cxn>
                <a:cxn ang="5400000">
                  <a:pos x="hc" y="b"/>
                </a:cxn>
                <a:cxn ang="10800000">
                  <a:pos x="l" y="vc"/>
                </a:cxn>
                <a:cxn ang="16200000">
                  <a:pos x="hc" y="t"/>
                </a:cxn>
              </a:cxnLst>
              <a:rect l="0" t="0" r="0" b="0"/>
              <a:pathLst>
                <a:path>
                  <a:moveTo>
                    <a:pt x="112649" y="0"/>
                  </a:moveTo>
                  <a:lnTo>
                    <a:pt x="0" y="215011"/>
                  </a:lnTo>
                  <a:lnTo>
                    <a:pt x="936878" y="706247"/>
                  </a:lnTo>
                  <a:lnTo>
                    <a:pt x="899287" y="777875"/>
                  </a:lnTo>
                  <a:lnTo>
                    <a:pt x="1172337" y="692658"/>
                  </a:lnTo>
                  <a:lnTo>
                    <a:pt x="1087120" y="419608"/>
                  </a:lnTo>
                  <a:lnTo>
                    <a:pt x="1049527" y="491363"/>
                  </a:lnTo>
                  <a:lnTo>
                    <a:pt x="112649" y="0"/>
                  </a:lnTo>
                  <a:close/>
                </a:path>
              </a:pathLst>
            </a:custGeom>
            <a:solidFill>
              <a:srgbClr val="1E50A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pic>
          <p:nvPicPr>
            <p:cNvPr id="34825" name="Picture 9">
              <a:extLst>
                <a:ext uri="{FF2B5EF4-FFF2-40B4-BE49-F238E27FC236}">
                  <a16:creationId xmlns:a16="http://schemas.microsoft.com/office/drawing/2014/main" id="{0289316B-35A2-47E6-A768-2725D39DD6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8" y="1211"/>
              <a:ext cx="898" cy="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6" name="Picture 10">
              <a:extLst>
                <a:ext uri="{FF2B5EF4-FFF2-40B4-BE49-F238E27FC236}">
                  <a16:creationId xmlns:a16="http://schemas.microsoft.com/office/drawing/2014/main" id="{634B3B16-2968-4DE9-BAC4-0ACFD6DFF6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3" y="1222"/>
              <a:ext cx="848" cy="6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4827" name="Rectangle 11">
            <a:extLst>
              <a:ext uri="{FF2B5EF4-FFF2-40B4-BE49-F238E27FC236}">
                <a16:creationId xmlns:a16="http://schemas.microsoft.com/office/drawing/2014/main" id="{31290A2D-BD9C-43B1-906C-6FB025BAA14C}"/>
              </a:ext>
            </a:extLst>
          </p:cNvPr>
          <p:cNvSpPr>
            <a:spLocks noChangeArrowheads="1"/>
          </p:cNvSpPr>
          <p:nvPr/>
        </p:nvSpPr>
        <p:spPr bwMode="auto">
          <a:xfrm>
            <a:off x="1608014" y="2916767"/>
            <a:ext cx="1234016" cy="709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800" rIns="0" bIns="0">
            <a:spAutoFit/>
          </a:bodyPr>
          <a:lstStyle>
            <a:lvl1pPr>
              <a:tabLst>
                <a:tab pos="457200" algn="l"/>
                <a:tab pos="914400" algn="l"/>
              </a:tabLst>
              <a:defRPr>
                <a:solidFill>
                  <a:srgbClr val="000000"/>
                </a:solidFill>
                <a:latin typeface="Arial" panose="020B0604020202020204" pitchFamily="34" charset="0"/>
                <a:cs typeface="Noto Sans SC Regular" charset="0"/>
              </a:defRPr>
            </a:lvl1pPr>
            <a:lvl2pPr>
              <a:tabLst>
                <a:tab pos="457200" algn="l"/>
                <a:tab pos="914400" algn="l"/>
              </a:tabLst>
              <a:defRPr>
                <a:solidFill>
                  <a:srgbClr val="000000"/>
                </a:solidFill>
                <a:latin typeface="Arial" panose="020B0604020202020204" pitchFamily="34" charset="0"/>
                <a:cs typeface="Noto Sans SC Regular" charset="0"/>
              </a:defRPr>
            </a:lvl2pPr>
            <a:lvl3pPr>
              <a:tabLst>
                <a:tab pos="457200" algn="l"/>
                <a:tab pos="914400" algn="l"/>
              </a:tabLst>
              <a:defRPr>
                <a:solidFill>
                  <a:srgbClr val="000000"/>
                </a:solidFill>
                <a:latin typeface="Arial" panose="020B0604020202020204" pitchFamily="34" charset="0"/>
                <a:cs typeface="Noto Sans SC Regular" charset="0"/>
              </a:defRPr>
            </a:lvl3pPr>
            <a:lvl4pPr>
              <a:tabLst>
                <a:tab pos="457200" algn="l"/>
                <a:tab pos="914400" algn="l"/>
              </a:tabLst>
              <a:defRPr>
                <a:solidFill>
                  <a:srgbClr val="000000"/>
                </a:solidFill>
                <a:latin typeface="Arial" panose="020B0604020202020204" pitchFamily="34" charset="0"/>
                <a:cs typeface="Noto Sans SC Regular" charset="0"/>
              </a:defRPr>
            </a:lvl4pPr>
            <a:lvl5pPr>
              <a:tabLst>
                <a:tab pos="457200" algn="l"/>
                <a:tab pos="9144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9pPr>
          </a:lstStyle>
          <a:p>
            <a:pPr marL="177796">
              <a:lnSpc>
                <a:spcPts val="2717"/>
              </a:lnSpc>
              <a:spcBef>
                <a:spcPts val="133"/>
              </a:spcBef>
            </a:pPr>
            <a:r>
              <a:rPr lang="en-US" altLang="en-US" sz="2400">
                <a:solidFill>
                  <a:srgbClr val="FFFFFF"/>
                </a:solidFill>
              </a:rPr>
              <a:t>Bigger</a:t>
            </a:r>
          </a:p>
          <a:p>
            <a:pPr marL="16933">
              <a:lnSpc>
                <a:spcPts val="2717"/>
              </a:lnSpc>
            </a:pPr>
            <a:r>
              <a:rPr lang="en-US" altLang="en-US" sz="2400">
                <a:solidFill>
                  <a:srgbClr val="FFFFFF"/>
                </a:solidFill>
              </a:rPr>
              <a:t>Datasets</a:t>
            </a:r>
          </a:p>
        </p:txBody>
      </p:sp>
      <p:grpSp>
        <p:nvGrpSpPr>
          <p:cNvPr id="34828" name="Group 12">
            <a:extLst>
              <a:ext uri="{FF2B5EF4-FFF2-40B4-BE49-F238E27FC236}">
                <a16:creationId xmlns:a16="http://schemas.microsoft.com/office/drawing/2014/main" id="{3925480A-50A7-4415-AB89-2B1E571C5A8B}"/>
              </a:ext>
            </a:extLst>
          </p:cNvPr>
          <p:cNvGrpSpPr>
            <a:grpSpLocks/>
          </p:cNvGrpSpPr>
          <p:nvPr/>
        </p:nvGrpSpPr>
        <p:grpSpPr bwMode="auto">
          <a:xfrm>
            <a:off x="3987148" y="1507067"/>
            <a:ext cx="1898649" cy="2271184"/>
            <a:chOff x="2431" y="712"/>
            <a:chExt cx="897" cy="1073"/>
          </a:xfrm>
        </p:grpSpPr>
        <p:pic>
          <p:nvPicPr>
            <p:cNvPr id="34829" name="Picture 13">
              <a:extLst>
                <a:ext uri="{FF2B5EF4-FFF2-40B4-BE49-F238E27FC236}">
                  <a16:creationId xmlns:a16="http://schemas.microsoft.com/office/drawing/2014/main" id="{9FD81212-8460-498C-9A33-74FEEB6C31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7" y="1052"/>
              <a:ext cx="304" cy="73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30" name="AutoShape 14">
              <a:extLst>
                <a:ext uri="{FF2B5EF4-FFF2-40B4-BE49-F238E27FC236}">
                  <a16:creationId xmlns:a16="http://schemas.microsoft.com/office/drawing/2014/main" id="{38539430-8DA2-4490-BF3F-C7235C831776}"/>
                </a:ext>
              </a:extLst>
            </p:cNvPr>
            <p:cNvSpPr>
              <a:spLocks noChangeArrowheads="1"/>
            </p:cNvSpPr>
            <p:nvPr/>
          </p:nvSpPr>
          <p:spPr bwMode="auto">
            <a:xfrm>
              <a:off x="2752" y="1063"/>
              <a:ext cx="254" cy="684"/>
            </a:xfrm>
            <a:custGeom>
              <a:avLst/>
              <a:gdLst>
                <a:gd name="G0" fmla="+- 1127 0 0"/>
                <a:gd name="G1" fmla="+- 3020 0 0"/>
              </a:gdLst>
              <a:ahLst/>
              <a:cxnLst>
                <a:cxn ang="0">
                  <a:pos x="r" y="vc"/>
                </a:cxn>
                <a:cxn ang="5400000">
                  <a:pos x="hc" y="b"/>
                </a:cxn>
                <a:cxn ang="10800000">
                  <a:pos x="l" y="vc"/>
                </a:cxn>
                <a:cxn ang="16200000">
                  <a:pos x="hc" y="t"/>
                </a:cxn>
              </a:cxnLst>
              <a:rect l="0" t="0" r="0" b="0"/>
              <a:pathLst>
                <a:path>
                  <a:moveTo>
                    <a:pt x="324357" y="0"/>
                  </a:moveTo>
                  <a:lnTo>
                    <a:pt x="81025" y="0"/>
                  </a:lnTo>
                  <a:lnTo>
                    <a:pt x="81025" y="883920"/>
                  </a:lnTo>
                  <a:lnTo>
                    <a:pt x="0" y="883920"/>
                  </a:lnTo>
                  <a:lnTo>
                    <a:pt x="202691" y="1086612"/>
                  </a:lnTo>
                  <a:lnTo>
                    <a:pt x="405383" y="883920"/>
                  </a:lnTo>
                  <a:lnTo>
                    <a:pt x="324357" y="883920"/>
                  </a:lnTo>
                  <a:lnTo>
                    <a:pt x="324357" y="0"/>
                  </a:lnTo>
                  <a:close/>
                </a:path>
              </a:pathLst>
            </a:custGeom>
            <a:solidFill>
              <a:srgbClr val="1E50A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pic>
          <p:nvPicPr>
            <p:cNvPr id="34831" name="Picture 15">
              <a:extLst>
                <a:ext uri="{FF2B5EF4-FFF2-40B4-BE49-F238E27FC236}">
                  <a16:creationId xmlns:a16="http://schemas.microsoft.com/office/drawing/2014/main" id="{8CB27291-C928-4147-B970-39392D7538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1" y="712"/>
              <a:ext cx="897" cy="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32" name="Picture 16">
              <a:extLst>
                <a:ext uri="{FF2B5EF4-FFF2-40B4-BE49-F238E27FC236}">
                  <a16:creationId xmlns:a16="http://schemas.microsoft.com/office/drawing/2014/main" id="{1B6FDD45-6367-4A1B-8B6B-8D1B2D2EE5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6" y="723"/>
              <a:ext cx="847" cy="6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4833" name="Rectangle 17">
            <a:extLst>
              <a:ext uri="{FF2B5EF4-FFF2-40B4-BE49-F238E27FC236}">
                <a16:creationId xmlns:a16="http://schemas.microsoft.com/office/drawing/2014/main" id="{74496AD7-2FB9-4D47-8840-2579AB282E8E}"/>
              </a:ext>
            </a:extLst>
          </p:cNvPr>
          <p:cNvSpPr>
            <a:spLocks noChangeArrowheads="1"/>
          </p:cNvSpPr>
          <p:nvPr/>
        </p:nvSpPr>
        <p:spPr bwMode="auto">
          <a:xfrm>
            <a:off x="4177647" y="1858434"/>
            <a:ext cx="1521883" cy="725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8560" rIns="0" bIns="0">
            <a:spAutoFit/>
          </a:bodyPr>
          <a:lstStyle>
            <a:lvl1pPr>
              <a:tabLst>
                <a:tab pos="12700" algn="l"/>
                <a:tab pos="457200" algn="l"/>
                <a:tab pos="914400" algn="l"/>
              </a:tabLst>
              <a:defRPr>
                <a:solidFill>
                  <a:srgbClr val="000000"/>
                </a:solidFill>
                <a:latin typeface="Arial" panose="020B0604020202020204" pitchFamily="34" charset="0"/>
                <a:cs typeface="Noto Sans SC Regular" charset="0"/>
              </a:defRPr>
            </a:lvl1pPr>
            <a:lvl2pPr>
              <a:tabLst>
                <a:tab pos="12700" algn="l"/>
                <a:tab pos="457200" algn="l"/>
                <a:tab pos="914400" algn="l"/>
              </a:tabLst>
              <a:defRPr>
                <a:solidFill>
                  <a:srgbClr val="000000"/>
                </a:solidFill>
                <a:latin typeface="Arial" panose="020B0604020202020204" pitchFamily="34" charset="0"/>
                <a:cs typeface="Noto Sans SC Regular" charset="0"/>
              </a:defRPr>
            </a:lvl2pPr>
            <a:lvl3pPr>
              <a:tabLst>
                <a:tab pos="12700" algn="l"/>
                <a:tab pos="457200" algn="l"/>
                <a:tab pos="914400" algn="l"/>
              </a:tabLst>
              <a:defRPr>
                <a:solidFill>
                  <a:srgbClr val="000000"/>
                </a:solidFill>
                <a:latin typeface="Arial" panose="020B0604020202020204" pitchFamily="34" charset="0"/>
                <a:cs typeface="Noto Sans SC Regular" charset="0"/>
              </a:defRPr>
            </a:lvl3pPr>
            <a:lvl4pPr>
              <a:tabLst>
                <a:tab pos="12700" algn="l"/>
                <a:tab pos="457200" algn="l"/>
                <a:tab pos="914400" algn="l"/>
              </a:tabLst>
              <a:defRPr>
                <a:solidFill>
                  <a:srgbClr val="000000"/>
                </a:solidFill>
                <a:latin typeface="Arial" panose="020B0604020202020204" pitchFamily="34" charset="0"/>
                <a:cs typeface="Noto Sans SC Regular" charset="0"/>
              </a:defRPr>
            </a:lvl4pPr>
            <a:lvl5pPr>
              <a:tabLst>
                <a:tab pos="12700" algn="l"/>
                <a:tab pos="457200" algn="l"/>
                <a:tab pos="9144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2700" algn="l"/>
                <a:tab pos="457200" algn="l"/>
                <a:tab pos="914400" algn="l"/>
              </a:tabLst>
              <a:defRPr>
                <a:solidFill>
                  <a:srgbClr val="000000"/>
                </a:solidFill>
                <a:latin typeface="Arial" panose="020B0604020202020204" pitchFamily="34" charset="0"/>
                <a:cs typeface="Noto Sans SC Regular" charset="0"/>
              </a:defRPr>
            </a:lvl9pPr>
          </a:lstStyle>
          <a:p>
            <a:pPr marL="16933" indent="313259">
              <a:lnSpc>
                <a:spcPts val="2584"/>
              </a:lnSpc>
              <a:spcBef>
                <a:spcPts val="467"/>
              </a:spcBef>
            </a:pPr>
            <a:r>
              <a:rPr lang="en-US" altLang="en-US" sz="2400">
                <a:solidFill>
                  <a:srgbClr val="FFFFFF"/>
                </a:solidFill>
              </a:rPr>
              <a:t>Faster  Computers</a:t>
            </a:r>
          </a:p>
        </p:txBody>
      </p:sp>
      <p:grpSp>
        <p:nvGrpSpPr>
          <p:cNvPr id="34834" name="Group 18">
            <a:extLst>
              <a:ext uri="{FF2B5EF4-FFF2-40B4-BE49-F238E27FC236}">
                <a16:creationId xmlns:a16="http://schemas.microsoft.com/office/drawing/2014/main" id="{CFAB0FDE-D3B0-4010-918A-A770A068CE3E}"/>
              </a:ext>
            </a:extLst>
          </p:cNvPr>
          <p:cNvGrpSpPr>
            <a:grpSpLocks/>
          </p:cNvGrpSpPr>
          <p:nvPr/>
        </p:nvGrpSpPr>
        <p:grpSpPr bwMode="auto">
          <a:xfrm>
            <a:off x="6139797" y="2563284"/>
            <a:ext cx="2601384" cy="1744133"/>
            <a:chOff x="3448" y="1211"/>
            <a:chExt cx="1229" cy="824"/>
          </a:xfrm>
        </p:grpSpPr>
        <p:pic>
          <p:nvPicPr>
            <p:cNvPr id="34835" name="Picture 19">
              <a:extLst>
                <a:ext uri="{FF2B5EF4-FFF2-40B4-BE49-F238E27FC236}">
                  <a16:creationId xmlns:a16="http://schemas.microsoft.com/office/drawing/2014/main" id="{052D47B8-E71D-42AD-BA96-91F12E2FA9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8" y="1483"/>
              <a:ext cx="839" cy="5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36" name="AutoShape 20">
              <a:extLst>
                <a:ext uri="{FF2B5EF4-FFF2-40B4-BE49-F238E27FC236}">
                  <a16:creationId xmlns:a16="http://schemas.microsoft.com/office/drawing/2014/main" id="{373900E9-6488-4332-9B57-4E80ADF7285C}"/>
                </a:ext>
              </a:extLst>
            </p:cNvPr>
            <p:cNvSpPr>
              <a:spLocks noChangeArrowheads="1"/>
            </p:cNvSpPr>
            <p:nvPr/>
          </p:nvSpPr>
          <p:spPr bwMode="auto">
            <a:xfrm>
              <a:off x="3473" y="1494"/>
              <a:ext cx="790" cy="502"/>
            </a:xfrm>
            <a:custGeom>
              <a:avLst/>
              <a:gdLst>
                <a:gd name="G0" fmla="+- 3489 0 0"/>
                <a:gd name="G1" fmla="+- 2217 0 0"/>
              </a:gdLst>
              <a:ahLst/>
              <a:cxnLst>
                <a:cxn ang="0">
                  <a:pos x="r" y="vc"/>
                </a:cxn>
                <a:cxn ang="5400000">
                  <a:pos x="hc" y="b"/>
                </a:cxn>
                <a:cxn ang="10800000">
                  <a:pos x="l" y="vc"/>
                </a:cxn>
                <a:cxn ang="16200000">
                  <a:pos x="hc" y="t"/>
                </a:cxn>
              </a:cxnLst>
              <a:rect l="0" t="0" r="0" b="0"/>
              <a:pathLst>
                <a:path>
                  <a:moveTo>
                    <a:pt x="1147318" y="0"/>
                  </a:moveTo>
                  <a:lnTo>
                    <a:pt x="127000" y="508254"/>
                  </a:lnTo>
                  <a:lnTo>
                    <a:pt x="90931" y="435864"/>
                  </a:lnTo>
                  <a:lnTo>
                    <a:pt x="0" y="707009"/>
                  </a:lnTo>
                  <a:lnTo>
                    <a:pt x="271272" y="797941"/>
                  </a:lnTo>
                  <a:lnTo>
                    <a:pt x="235203" y="725424"/>
                  </a:lnTo>
                  <a:lnTo>
                    <a:pt x="1255522" y="217297"/>
                  </a:lnTo>
                  <a:lnTo>
                    <a:pt x="1147318" y="0"/>
                  </a:lnTo>
                  <a:close/>
                </a:path>
              </a:pathLst>
            </a:custGeom>
            <a:solidFill>
              <a:srgbClr val="1E50A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pic>
          <p:nvPicPr>
            <p:cNvPr id="34837" name="Picture 21">
              <a:extLst>
                <a:ext uri="{FF2B5EF4-FFF2-40B4-BE49-F238E27FC236}">
                  <a16:creationId xmlns:a16="http://schemas.microsoft.com/office/drawing/2014/main" id="{5DD33CB9-7079-4B1E-9E70-8C77FAAE24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1" y="1211"/>
              <a:ext cx="897" cy="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38" name="Picture 22">
              <a:extLst>
                <a:ext uri="{FF2B5EF4-FFF2-40B4-BE49-F238E27FC236}">
                  <a16:creationId xmlns:a16="http://schemas.microsoft.com/office/drawing/2014/main" id="{FBF5F6FA-C43D-4BAF-9F71-34EC835D3C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05" y="1222"/>
              <a:ext cx="847" cy="6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4839" name="Rectangle 23">
            <a:extLst>
              <a:ext uri="{FF2B5EF4-FFF2-40B4-BE49-F238E27FC236}">
                <a16:creationId xmlns:a16="http://schemas.microsoft.com/office/drawing/2014/main" id="{142D5798-AB1F-476C-8E67-DEA15CD36287}"/>
              </a:ext>
            </a:extLst>
          </p:cNvPr>
          <p:cNvSpPr>
            <a:spLocks noChangeArrowheads="1"/>
          </p:cNvSpPr>
          <p:nvPr/>
        </p:nvSpPr>
        <p:spPr bwMode="auto">
          <a:xfrm>
            <a:off x="6975881" y="3081868"/>
            <a:ext cx="1640416" cy="386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800" rIns="0" bIns="0">
            <a:spAutoFit/>
          </a:bodyPr>
          <a:lstStyle>
            <a:lvl1pPr>
              <a:tabLst>
                <a:tab pos="457200" algn="l"/>
                <a:tab pos="914400" algn="l"/>
              </a:tabLst>
              <a:defRPr>
                <a:solidFill>
                  <a:srgbClr val="000000"/>
                </a:solidFill>
                <a:latin typeface="Arial" panose="020B0604020202020204" pitchFamily="34" charset="0"/>
                <a:cs typeface="Noto Sans SC Regular" charset="0"/>
              </a:defRPr>
            </a:lvl1pPr>
            <a:lvl2pPr>
              <a:tabLst>
                <a:tab pos="457200" algn="l"/>
                <a:tab pos="914400" algn="l"/>
              </a:tabLst>
              <a:defRPr>
                <a:solidFill>
                  <a:srgbClr val="000000"/>
                </a:solidFill>
                <a:latin typeface="Arial" panose="020B0604020202020204" pitchFamily="34" charset="0"/>
                <a:cs typeface="Noto Sans SC Regular" charset="0"/>
              </a:defRPr>
            </a:lvl2pPr>
            <a:lvl3pPr>
              <a:tabLst>
                <a:tab pos="457200" algn="l"/>
                <a:tab pos="914400" algn="l"/>
              </a:tabLst>
              <a:defRPr>
                <a:solidFill>
                  <a:srgbClr val="000000"/>
                </a:solidFill>
                <a:latin typeface="Arial" panose="020B0604020202020204" pitchFamily="34" charset="0"/>
                <a:cs typeface="Noto Sans SC Regular" charset="0"/>
              </a:defRPr>
            </a:lvl3pPr>
            <a:lvl4pPr>
              <a:tabLst>
                <a:tab pos="457200" algn="l"/>
                <a:tab pos="914400" algn="l"/>
              </a:tabLst>
              <a:defRPr>
                <a:solidFill>
                  <a:srgbClr val="000000"/>
                </a:solidFill>
                <a:latin typeface="Arial" panose="020B0604020202020204" pitchFamily="34" charset="0"/>
                <a:cs typeface="Noto Sans SC Regular" charset="0"/>
              </a:defRPr>
            </a:lvl4pPr>
            <a:lvl5pPr>
              <a:tabLst>
                <a:tab pos="457200" algn="l"/>
                <a:tab pos="9144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9pPr>
          </a:lstStyle>
          <a:p>
            <a:pPr marL="16933">
              <a:spcBef>
                <a:spcPts val="133"/>
              </a:spcBef>
            </a:pPr>
            <a:r>
              <a:rPr lang="en-US" altLang="en-US" sz="2400">
                <a:solidFill>
                  <a:srgbClr val="FFFFFF"/>
                </a:solidFill>
              </a:rPr>
              <a:t>Neural Nets</a:t>
            </a:r>
          </a:p>
        </p:txBody>
      </p:sp>
      <p:sp>
        <p:nvSpPr>
          <p:cNvPr id="34840" name="Text Box 24">
            <a:extLst>
              <a:ext uri="{FF2B5EF4-FFF2-40B4-BE49-F238E27FC236}">
                <a16:creationId xmlns:a16="http://schemas.microsoft.com/office/drawing/2014/main" id="{46815C33-A4CF-4D47-8002-756C4C030D36}"/>
              </a:ext>
            </a:extLst>
          </p:cNvPr>
          <p:cNvSpPr txBox="1">
            <a:spLocks noChangeArrowheads="1"/>
          </p:cNvSpPr>
          <p:nvPr/>
        </p:nvSpPr>
        <p:spPr bwMode="auto">
          <a:xfrm>
            <a:off x="11802534" y="6519333"/>
            <a:ext cx="251884" cy="3981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320" rIns="0" bIns="0"/>
          <a:lstStyle/>
          <a:p>
            <a:pPr marL="50799">
              <a:spcBef>
                <a:spcPts val="33"/>
              </a:spcBef>
            </a:pPr>
            <a:fld id="{55817415-887F-4578-85CB-436591C9F1E3}" type="slidenum">
              <a:rPr lang="en-US" altLang="en-US" sz="1067">
                <a:solidFill>
                  <a:srgbClr val="FFFFFF"/>
                </a:solidFill>
                <a:cs typeface="DejaVu Sans" charset="0"/>
              </a:rPr>
              <a:pPr marL="50799">
                <a:spcBef>
                  <a:spcPts val="33"/>
                </a:spcBef>
              </a:pPr>
              <a:t>21</a:t>
            </a:fld>
            <a:endParaRPr lang="en-US" altLang="en-US" sz="1067">
              <a:solidFill>
                <a:srgbClr val="FFFFFF"/>
              </a:solidFill>
              <a:cs typeface="DejaVu Sans" charset="0"/>
            </a:endParaRPr>
          </a:p>
        </p:txBody>
      </p:sp>
      <p:sp>
        <p:nvSpPr>
          <p:cNvPr id="2" name="Date Placeholder 1"/>
          <p:cNvSpPr>
            <a:spLocks noGrp="1"/>
          </p:cNvSpPr>
          <p:nvPr>
            <p:ph type="dt" sz="half" idx="10"/>
          </p:nvPr>
        </p:nvSpPr>
        <p:spPr/>
        <p:txBody>
          <a:bodyPr/>
          <a:lstStyle/>
          <a:p>
            <a:pPr>
              <a:defRPr/>
            </a:pPr>
            <a:fld id="{3A4C4C99-808D-45C6-AA9E-3F5C334EBE48}"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21</a:t>
            </a:fld>
            <a:endParaRPr lang="en-US"/>
          </a:p>
        </p:txBody>
      </p:sp>
    </p:spTree>
    <p:extLst>
      <p:ext uri="{BB962C8B-B14F-4D97-AF65-F5344CB8AC3E}">
        <p14:creationId xmlns:p14="http://schemas.microsoft.com/office/powerpoint/2010/main" val="344678206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a:extLst>
              <a:ext uri="{FF2B5EF4-FFF2-40B4-BE49-F238E27FC236}">
                <a16:creationId xmlns:a16="http://schemas.microsoft.com/office/drawing/2014/main" id="{E167F59A-C7AB-479F-BBFB-ECEA01592BB2}"/>
              </a:ext>
            </a:extLst>
          </p:cNvPr>
          <p:cNvSpPr>
            <a:spLocks noChangeArrowheads="1"/>
          </p:cNvSpPr>
          <p:nvPr/>
        </p:nvSpPr>
        <p:spPr bwMode="auto">
          <a:xfrm>
            <a:off x="11836401" y="6506634"/>
            <a:ext cx="184151" cy="181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800" rIns="0" bIns="0">
            <a:spAutoFit/>
          </a:bodyPr>
          <a:lstStyle/>
          <a:p>
            <a:pPr marL="16933">
              <a:spcBef>
                <a:spcPts val="133"/>
              </a:spcBef>
            </a:pPr>
            <a:r>
              <a:rPr lang="en-US" altLang="en-US" sz="1067">
                <a:solidFill>
                  <a:srgbClr val="FFFFFF"/>
                </a:solidFill>
              </a:rPr>
              <a:t>30</a:t>
            </a:r>
          </a:p>
        </p:txBody>
      </p:sp>
      <p:sp>
        <p:nvSpPr>
          <p:cNvPr id="35842" name="Rectangle 2">
            <a:extLst>
              <a:ext uri="{FF2B5EF4-FFF2-40B4-BE49-F238E27FC236}">
                <a16:creationId xmlns:a16="http://schemas.microsoft.com/office/drawing/2014/main" id="{CC89AA20-2E29-4B11-95ED-2B017AAE8A56}"/>
              </a:ext>
            </a:extLst>
          </p:cNvPr>
          <p:cNvSpPr>
            <a:spLocks noGrp="1" noChangeArrowheads="1"/>
          </p:cNvSpPr>
          <p:nvPr>
            <p:ph type="title" idx="4294967295"/>
          </p:nvPr>
        </p:nvSpPr>
        <p:spPr>
          <a:xfrm>
            <a:off x="0" y="44625"/>
            <a:ext cx="9408369" cy="1080120"/>
          </a:xfrm>
          <a:ln/>
        </p:spPr>
        <p:txBody>
          <a:bodyPr vert="horz" lIns="91440" tIns="16320" rIns="91440" bIns="45720" rtlCol="0" anchor="ctr">
            <a:normAutofit/>
          </a:bodyPr>
          <a:lstStyle/>
          <a:p>
            <a:pPr marL="16933">
              <a:lnSpc>
                <a:spcPct val="100000"/>
              </a:lnSpc>
              <a:spcBef>
                <a:spcPts val="133"/>
              </a:spcBef>
              <a:tabLst>
                <a:tab pos="609585" algn="l"/>
                <a:tab pos="1219170" algn="l"/>
                <a:tab pos="1828754" algn="l"/>
                <a:tab pos="2438339" algn="l"/>
                <a:tab pos="3047924" algn="l"/>
                <a:tab pos="3657509" algn="l"/>
                <a:tab pos="4267093" algn="l"/>
                <a:tab pos="4876678" algn="l"/>
              </a:tabLst>
            </a:pPr>
            <a:r>
              <a:rPr lang="en-US" altLang="en-US" sz="3733" dirty="0">
                <a:solidFill>
                  <a:srgbClr val="003B70"/>
                </a:solidFill>
                <a:latin typeface="Arial" panose="020B0604020202020204" pitchFamily="34" charset="0"/>
              </a:rPr>
              <a:t>Other Modern AI Factors</a:t>
            </a:r>
          </a:p>
        </p:txBody>
      </p:sp>
      <p:sp>
        <p:nvSpPr>
          <p:cNvPr id="35843" name="Rectangle 3">
            <a:extLst>
              <a:ext uri="{FF2B5EF4-FFF2-40B4-BE49-F238E27FC236}">
                <a16:creationId xmlns:a16="http://schemas.microsoft.com/office/drawing/2014/main" id="{ECD33DDE-FB8E-41B9-8DEC-A0484B2E9FBB}"/>
              </a:ext>
            </a:extLst>
          </p:cNvPr>
          <p:cNvSpPr>
            <a:spLocks noChangeArrowheads="1"/>
          </p:cNvSpPr>
          <p:nvPr/>
        </p:nvSpPr>
        <p:spPr bwMode="auto">
          <a:xfrm>
            <a:off x="522819" y="1579034"/>
            <a:ext cx="8885550" cy="3012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6800" rIns="0" bIns="0">
            <a:spAutoFit/>
          </a:bodyPr>
          <a:lstStyle>
            <a:lvl1pPr marL="349250" indent="-285750">
              <a:tabLst>
                <a:tab pos="698500" algn="l"/>
                <a:tab pos="6985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Noto Sans SC Regular" charset="0"/>
              </a:defRPr>
            </a:lvl1pPr>
            <a:lvl2pPr>
              <a:tabLst>
                <a:tab pos="698500" algn="l"/>
                <a:tab pos="6985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Noto Sans SC Regular" charset="0"/>
              </a:defRPr>
            </a:lvl2pPr>
            <a:lvl3pPr>
              <a:tabLst>
                <a:tab pos="698500" algn="l"/>
                <a:tab pos="6985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Noto Sans SC Regular" charset="0"/>
              </a:defRPr>
            </a:lvl3pPr>
            <a:lvl4pPr>
              <a:tabLst>
                <a:tab pos="698500" algn="l"/>
                <a:tab pos="6985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Noto Sans SC Regular" charset="0"/>
              </a:defRPr>
            </a:lvl4pPr>
            <a:lvl5pPr>
              <a:tabLst>
                <a:tab pos="698500" algn="l"/>
                <a:tab pos="6985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98500" algn="l"/>
                <a:tab pos="6985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98500" algn="l"/>
                <a:tab pos="6985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98500" algn="l"/>
                <a:tab pos="6985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98500" algn="l"/>
                <a:tab pos="6985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Noto Sans SC Regular" charset="0"/>
              </a:defRPr>
            </a:lvl9pPr>
          </a:lstStyle>
          <a:p>
            <a:pPr>
              <a:spcBef>
                <a:spcPts val="133"/>
              </a:spcBef>
              <a:buClr>
                <a:srgbClr val="003B70"/>
              </a:buClr>
              <a:buFont typeface="Symbol" panose="05050102010706020507" pitchFamily="18" charset="2"/>
              <a:buChar char=""/>
            </a:pPr>
            <a:r>
              <a:rPr lang="en-US" altLang="en-US" sz="2400" dirty="0">
                <a:solidFill>
                  <a:srgbClr val="003B70"/>
                </a:solidFill>
              </a:rPr>
              <a:t>Continued expansion of open source AI</a:t>
            </a:r>
            <a:r>
              <a:rPr lang="en-US" altLang="en-US" sz="2400" dirty="0" smtClean="0">
                <a:solidFill>
                  <a:srgbClr val="003B70"/>
                </a:solidFill>
              </a:rPr>
              <a:t>, especially </a:t>
            </a:r>
            <a:r>
              <a:rPr lang="en-US" altLang="en-US" sz="2400" dirty="0">
                <a:solidFill>
                  <a:srgbClr val="003B70"/>
                </a:solidFill>
              </a:rPr>
              <a:t>in Python</a:t>
            </a:r>
            <a:r>
              <a:rPr lang="en-US" altLang="en-US" sz="2400" baseline="25000" dirty="0">
                <a:solidFill>
                  <a:srgbClr val="003B70"/>
                </a:solidFill>
              </a:rPr>
              <a:t>*</a:t>
            </a:r>
            <a:r>
              <a:rPr lang="en-US" altLang="en-US" sz="2400" dirty="0">
                <a:solidFill>
                  <a:srgbClr val="003B70"/>
                </a:solidFill>
              </a:rPr>
              <a:t>, aiding machine  learning and big data ecosystems.</a:t>
            </a:r>
          </a:p>
          <a:p>
            <a:pPr algn="just">
              <a:spcBef>
                <a:spcPts val="1600"/>
              </a:spcBef>
              <a:buClr>
                <a:srgbClr val="003B70"/>
              </a:buClr>
              <a:buFont typeface="Symbol" panose="05050102010706020507" pitchFamily="18" charset="2"/>
              <a:buChar char=""/>
            </a:pPr>
            <a:r>
              <a:rPr lang="en-US" altLang="en-US" sz="2400" dirty="0">
                <a:solidFill>
                  <a:srgbClr val="003B70"/>
                </a:solidFill>
              </a:rPr>
              <a:t>Leading deep learning </a:t>
            </a:r>
            <a:r>
              <a:rPr lang="en-US" altLang="en-US" sz="2400" dirty="0" smtClean="0">
                <a:solidFill>
                  <a:srgbClr val="003B70"/>
                </a:solidFill>
              </a:rPr>
              <a:t>libraries </a:t>
            </a:r>
            <a:r>
              <a:rPr lang="en-US" altLang="en-US" sz="2400" i="1" dirty="0" smtClean="0">
                <a:solidFill>
                  <a:srgbClr val="003B70"/>
                </a:solidFill>
              </a:rPr>
              <a:t>open-sourced</a:t>
            </a:r>
            <a:r>
              <a:rPr lang="en-US" altLang="en-US" sz="2400" dirty="0">
                <a:solidFill>
                  <a:srgbClr val="003B70"/>
                </a:solidFill>
              </a:rPr>
              <a:t>, allowing further adoption </a:t>
            </a:r>
            <a:r>
              <a:rPr lang="en-US" altLang="en-US" sz="2400" dirty="0" smtClean="0">
                <a:solidFill>
                  <a:srgbClr val="003B70"/>
                </a:solidFill>
              </a:rPr>
              <a:t>by industry</a:t>
            </a:r>
            <a:r>
              <a:rPr lang="en-US" altLang="en-US" sz="2400" dirty="0">
                <a:solidFill>
                  <a:srgbClr val="003B70"/>
                </a:solidFill>
              </a:rPr>
              <a:t>.</a:t>
            </a:r>
          </a:p>
          <a:p>
            <a:pPr>
              <a:spcBef>
                <a:spcPts val="1617"/>
              </a:spcBef>
              <a:buClr>
                <a:srgbClr val="003B70"/>
              </a:buClr>
              <a:buFont typeface="Symbol" panose="05050102010706020507" pitchFamily="18" charset="2"/>
              <a:buChar char=""/>
            </a:pPr>
            <a:r>
              <a:rPr lang="en-US" altLang="en-US" sz="2400" dirty="0">
                <a:solidFill>
                  <a:srgbClr val="003B70"/>
                </a:solidFill>
              </a:rPr>
              <a:t>Open sourcing of large datasets of </a:t>
            </a:r>
            <a:r>
              <a:rPr lang="en-US" altLang="en-US" sz="2400" dirty="0" smtClean="0">
                <a:solidFill>
                  <a:srgbClr val="003B70"/>
                </a:solidFill>
              </a:rPr>
              <a:t>millions </a:t>
            </a:r>
            <a:r>
              <a:rPr lang="en-US" altLang="en-US" sz="2400" dirty="0">
                <a:solidFill>
                  <a:srgbClr val="003B70"/>
                </a:solidFill>
              </a:rPr>
              <a:t>of labeled images, text datasets  such as Wikipedia has also driven  breakthroughs.</a:t>
            </a:r>
          </a:p>
        </p:txBody>
      </p:sp>
      <p:sp>
        <p:nvSpPr>
          <p:cNvPr id="35845" name="Rectangle 5">
            <a:extLst>
              <a:ext uri="{FF2B5EF4-FFF2-40B4-BE49-F238E27FC236}">
                <a16:creationId xmlns:a16="http://schemas.microsoft.com/office/drawing/2014/main" id="{5163AF46-B132-4E55-8164-8F5E02A57C71}"/>
              </a:ext>
            </a:extLst>
          </p:cNvPr>
          <p:cNvSpPr>
            <a:spLocks noChangeArrowheads="1"/>
          </p:cNvSpPr>
          <p:nvPr/>
        </p:nvSpPr>
        <p:spPr bwMode="auto">
          <a:xfrm>
            <a:off x="4544484" y="6500284"/>
            <a:ext cx="3098800" cy="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800" rIns="0" bIns="0">
            <a:spAutoFit/>
          </a:bodyPr>
          <a:lstStyle>
            <a:lvl1pPr>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Noto Sans SC Regular" charset="0"/>
              </a:defRPr>
            </a:lvl9pPr>
          </a:lstStyle>
          <a:p>
            <a:pPr marL="16933">
              <a:spcBef>
                <a:spcPts val="133"/>
              </a:spcBef>
            </a:pPr>
            <a:r>
              <a:rPr lang="en-US" altLang="en-US" sz="800">
                <a:solidFill>
                  <a:srgbClr val="FFFFFF"/>
                </a:solidFill>
              </a:rPr>
              <a:t>*Other names and brands may be claimed as the property of others.</a:t>
            </a:r>
          </a:p>
        </p:txBody>
      </p:sp>
      <p:sp>
        <p:nvSpPr>
          <p:cNvPr id="2" name="Date Placeholder 1"/>
          <p:cNvSpPr>
            <a:spLocks noGrp="1"/>
          </p:cNvSpPr>
          <p:nvPr>
            <p:ph type="dt" sz="half" idx="10"/>
          </p:nvPr>
        </p:nvSpPr>
        <p:spPr/>
        <p:txBody>
          <a:bodyPr/>
          <a:lstStyle/>
          <a:p>
            <a:pPr>
              <a:defRPr/>
            </a:pPr>
            <a:fld id="{201D58A4-3B8A-4C31-B991-0F0FCEC8EDC9}"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22</a:t>
            </a:fld>
            <a:endParaRPr lang="en-US"/>
          </a:p>
        </p:txBody>
      </p:sp>
    </p:spTree>
    <p:extLst>
      <p:ext uri="{BB962C8B-B14F-4D97-AF65-F5344CB8AC3E}">
        <p14:creationId xmlns:p14="http://schemas.microsoft.com/office/powerpoint/2010/main" val="341806727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E9A18B74-7BDE-41FB-BD80-FDE281CD8F17}"/>
              </a:ext>
            </a:extLst>
          </p:cNvPr>
          <p:cNvSpPr>
            <a:spLocks noGrp="1" noChangeArrowheads="1"/>
          </p:cNvSpPr>
          <p:nvPr>
            <p:ph type="title" idx="4294967295"/>
          </p:nvPr>
        </p:nvSpPr>
        <p:spPr>
          <a:xfrm>
            <a:off x="0" y="1"/>
            <a:ext cx="9408368" cy="1132338"/>
          </a:xfrm>
          <a:ln/>
        </p:spPr>
        <p:txBody>
          <a:bodyPr vert="horz" lIns="91440" tIns="16320" rIns="91440" bIns="45720" rtlCol="0" anchor="ctr">
            <a:normAutofit/>
          </a:bodyPr>
          <a:lstStyle/>
          <a:p>
            <a:pPr marL="16933">
              <a:lnSpc>
                <a:spcPct val="100000"/>
              </a:lnSpc>
              <a:spcBef>
                <a:spcPts val="133"/>
              </a:spcBef>
              <a:tabLst>
                <a:tab pos="609585" algn="l"/>
                <a:tab pos="1219170" algn="l"/>
                <a:tab pos="1828754" algn="l"/>
                <a:tab pos="2438339" algn="l"/>
                <a:tab pos="3047924" algn="l"/>
                <a:tab pos="3657509" algn="l"/>
                <a:tab pos="4267093" algn="l"/>
                <a:tab pos="4876678" algn="l"/>
                <a:tab pos="5486263" algn="l"/>
                <a:tab pos="6095848" algn="l"/>
                <a:tab pos="6705432" algn="l"/>
                <a:tab pos="7315017" algn="l"/>
              </a:tabLst>
            </a:pPr>
            <a:r>
              <a:rPr lang="en-US" altLang="en-US" sz="3733" dirty="0">
                <a:solidFill>
                  <a:srgbClr val="003B70"/>
                </a:solidFill>
                <a:latin typeface="Arial" panose="020B0604020202020204" pitchFamily="34" charset="0"/>
              </a:rPr>
              <a:t>AI </a:t>
            </a:r>
            <a:r>
              <a:rPr lang="en-US" altLang="en-US" sz="3733" dirty="0" smtClean="0">
                <a:solidFill>
                  <a:srgbClr val="003B70"/>
                </a:solidFill>
                <a:latin typeface="Arial" panose="020B0604020202020204" pitchFamily="34" charset="0"/>
              </a:rPr>
              <a:t>in </a:t>
            </a:r>
            <a:r>
              <a:rPr lang="en-US" altLang="en-US" sz="3733" dirty="0">
                <a:solidFill>
                  <a:srgbClr val="003B70"/>
                </a:solidFill>
                <a:latin typeface="Arial" panose="020B0604020202020204" pitchFamily="34" charset="0"/>
              </a:rPr>
              <a:t>Transportation</a:t>
            </a:r>
          </a:p>
        </p:txBody>
      </p:sp>
      <p:sp>
        <p:nvSpPr>
          <p:cNvPr id="41989" name="Rectangle 5">
            <a:extLst>
              <a:ext uri="{FF2B5EF4-FFF2-40B4-BE49-F238E27FC236}">
                <a16:creationId xmlns:a16="http://schemas.microsoft.com/office/drawing/2014/main" id="{5D8DB09B-FC70-4E97-8515-FBF5FADF18F8}"/>
              </a:ext>
            </a:extLst>
          </p:cNvPr>
          <p:cNvSpPr>
            <a:spLocks noChangeArrowheads="1"/>
          </p:cNvSpPr>
          <p:nvPr/>
        </p:nvSpPr>
        <p:spPr bwMode="auto">
          <a:xfrm>
            <a:off x="220109" y="1543052"/>
            <a:ext cx="3769783" cy="386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6800" rIns="0" bIns="0">
            <a:spAutoFit/>
          </a:bodyPr>
          <a:lstStyle>
            <a:lvl1pPr>
              <a:tabLst>
                <a:tab pos="457200" algn="l"/>
                <a:tab pos="914400" algn="l"/>
              </a:tabLst>
              <a:defRPr>
                <a:solidFill>
                  <a:srgbClr val="000000"/>
                </a:solidFill>
                <a:latin typeface="Arial" panose="020B0604020202020204" pitchFamily="34" charset="0"/>
                <a:cs typeface="Noto Sans SC Regular" charset="0"/>
              </a:defRPr>
            </a:lvl1pPr>
            <a:lvl2pPr>
              <a:tabLst>
                <a:tab pos="457200" algn="l"/>
                <a:tab pos="914400" algn="l"/>
              </a:tabLst>
              <a:defRPr>
                <a:solidFill>
                  <a:srgbClr val="000000"/>
                </a:solidFill>
                <a:latin typeface="Arial" panose="020B0604020202020204" pitchFamily="34" charset="0"/>
                <a:cs typeface="Noto Sans SC Regular" charset="0"/>
              </a:defRPr>
            </a:lvl2pPr>
            <a:lvl3pPr>
              <a:tabLst>
                <a:tab pos="457200" algn="l"/>
                <a:tab pos="914400" algn="l"/>
              </a:tabLst>
              <a:defRPr>
                <a:solidFill>
                  <a:srgbClr val="000000"/>
                </a:solidFill>
                <a:latin typeface="Arial" panose="020B0604020202020204" pitchFamily="34" charset="0"/>
                <a:cs typeface="Noto Sans SC Regular" charset="0"/>
              </a:defRPr>
            </a:lvl3pPr>
            <a:lvl4pPr>
              <a:tabLst>
                <a:tab pos="457200" algn="l"/>
                <a:tab pos="914400" algn="l"/>
              </a:tabLst>
              <a:defRPr>
                <a:solidFill>
                  <a:srgbClr val="000000"/>
                </a:solidFill>
                <a:latin typeface="Arial" panose="020B0604020202020204" pitchFamily="34" charset="0"/>
                <a:cs typeface="Noto Sans SC Regular" charset="0"/>
              </a:defRPr>
            </a:lvl4pPr>
            <a:lvl5pPr>
              <a:tabLst>
                <a:tab pos="457200" algn="l"/>
                <a:tab pos="9144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9pPr>
          </a:lstStyle>
          <a:p>
            <a:pPr marL="16933" algn="ctr">
              <a:spcBef>
                <a:spcPts val="133"/>
              </a:spcBef>
            </a:pPr>
            <a:r>
              <a:rPr lang="en-US" altLang="en-US" sz="2400" b="1" dirty="0">
                <a:solidFill>
                  <a:srgbClr val="153A6C"/>
                </a:solidFill>
              </a:rPr>
              <a:t>Navigation</a:t>
            </a:r>
          </a:p>
        </p:txBody>
      </p:sp>
      <p:sp>
        <p:nvSpPr>
          <p:cNvPr id="41990" name="Rectangle 6">
            <a:extLst>
              <a:ext uri="{FF2B5EF4-FFF2-40B4-BE49-F238E27FC236}">
                <a16:creationId xmlns:a16="http://schemas.microsoft.com/office/drawing/2014/main" id="{1F6E8CBC-6735-4D82-9FAE-19F021DC453E}"/>
              </a:ext>
            </a:extLst>
          </p:cNvPr>
          <p:cNvSpPr>
            <a:spLocks noChangeArrowheads="1"/>
          </p:cNvSpPr>
          <p:nvPr/>
        </p:nvSpPr>
        <p:spPr bwMode="auto">
          <a:xfrm>
            <a:off x="220108" y="4859866"/>
            <a:ext cx="3769783" cy="6325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6800" rIns="0" bIns="0">
            <a:spAutoFit/>
          </a:bodyPr>
          <a:lstStyle>
            <a:lvl1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1pPr>
            <a:lvl2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2pPr>
            <a:lvl3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3pPr>
            <a:lvl4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4pPr>
            <a:lvl5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9pPr>
          </a:lstStyle>
          <a:p>
            <a:pPr marL="16933">
              <a:spcBef>
                <a:spcPts val="133"/>
              </a:spcBef>
            </a:pPr>
            <a:r>
              <a:rPr lang="en-US" altLang="en-US" sz="2000" dirty="0">
                <a:solidFill>
                  <a:srgbClr val="003961"/>
                </a:solidFill>
              </a:rPr>
              <a:t>Google &amp; Waze find the fastest route,  by processing traffic data.</a:t>
            </a:r>
          </a:p>
        </p:txBody>
      </p:sp>
      <p:pic>
        <p:nvPicPr>
          <p:cNvPr id="41992" name="Picture 8">
            <a:extLst>
              <a:ext uri="{FF2B5EF4-FFF2-40B4-BE49-F238E27FC236}">
                <a16:creationId xmlns:a16="http://schemas.microsoft.com/office/drawing/2014/main" id="{7117B206-7322-40C1-AC42-1B55B6190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09" y="2132856"/>
            <a:ext cx="3769783" cy="2584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995" name="Rectangle 11">
            <a:extLst>
              <a:ext uri="{FF2B5EF4-FFF2-40B4-BE49-F238E27FC236}">
                <a16:creationId xmlns:a16="http://schemas.microsoft.com/office/drawing/2014/main" id="{C512951E-3E9A-4C52-ACF8-4455A70D5DDC}"/>
              </a:ext>
            </a:extLst>
          </p:cNvPr>
          <p:cNvSpPr>
            <a:spLocks noChangeArrowheads="1"/>
          </p:cNvSpPr>
          <p:nvPr/>
        </p:nvSpPr>
        <p:spPr bwMode="auto">
          <a:xfrm>
            <a:off x="4511824" y="1543052"/>
            <a:ext cx="4457700" cy="386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6800" rIns="0" bIns="0">
            <a:spAutoFit/>
          </a:bodyPr>
          <a:lstStyle>
            <a:lvl1pPr>
              <a:tabLst>
                <a:tab pos="457200" algn="l"/>
                <a:tab pos="914400" algn="l"/>
                <a:tab pos="1371600" algn="l"/>
              </a:tabLst>
              <a:defRPr>
                <a:solidFill>
                  <a:srgbClr val="000000"/>
                </a:solidFill>
                <a:latin typeface="Arial" panose="020B0604020202020204" pitchFamily="34" charset="0"/>
                <a:cs typeface="Noto Sans SC Regular" charset="0"/>
              </a:defRPr>
            </a:lvl1pPr>
            <a:lvl2pPr>
              <a:tabLst>
                <a:tab pos="457200" algn="l"/>
                <a:tab pos="914400" algn="l"/>
                <a:tab pos="1371600" algn="l"/>
              </a:tabLst>
              <a:defRPr>
                <a:solidFill>
                  <a:srgbClr val="000000"/>
                </a:solidFill>
                <a:latin typeface="Arial" panose="020B0604020202020204" pitchFamily="34" charset="0"/>
                <a:cs typeface="Noto Sans SC Regular" charset="0"/>
              </a:defRPr>
            </a:lvl2pPr>
            <a:lvl3pPr>
              <a:tabLst>
                <a:tab pos="457200" algn="l"/>
                <a:tab pos="914400" algn="l"/>
                <a:tab pos="1371600" algn="l"/>
              </a:tabLst>
              <a:defRPr>
                <a:solidFill>
                  <a:srgbClr val="000000"/>
                </a:solidFill>
                <a:latin typeface="Arial" panose="020B0604020202020204" pitchFamily="34" charset="0"/>
                <a:cs typeface="Noto Sans SC Regular" charset="0"/>
              </a:defRPr>
            </a:lvl3pPr>
            <a:lvl4pPr>
              <a:tabLst>
                <a:tab pos="457200" algn="l"/>
                <a:tab pos="914400" algn="l"/>
                <a:tab pos="1371600" algn="l"/>
              </a:tabLst>
              <a:defRPr>
                <a:solidFill>
                  <a:srgbClr val="000000"/>
                </a:solidFill>
                <a:latin typeface="Arial" panose="020B0604020202020204" pitchFamily="34" charset="0"/>
                <a:cs typeface="Noto Sans SC Regular" charset="0"/>
              </a:defRPr>
            </a:lvl4pPr>
            <a:lvl5pPr>
              <a:tabLst>
                <a:tab pos="457200" algn="l"/>
                <a:tab pos="914400" algn="l"/>
                <a:tab pos="13716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Noto Sans SC Regular" charset="0"/>
              </a:defRPr>
            </a:lvl9pPr>
          </a:lstStyle>
          <a:p>
            <a:pPr marL="16933" algn="ctr">
              <a:spcBef>
                <a:spcPts val="133"/>
              </a:spcBef>
            </a:pPr>
            <a:r>
              <a:rPr lang="en-US" altLang="en-US" sz="2400" b="1" dirty="0">
                <a:solidFill>
                  <a:srgbClr val="153A6C"/>
                </a:solidFill>
              </a:rPr>
              <a:t>Ride sharing</a:t>
            </a:r>
          </a:p>
        </p:txBody>
      </p:sp>
      <p:sp>
        <p:nvSpPr>
          <p:cNvPr id="41996" name="Rectangle 12">
            <a:extLst>
              <a:ext uri="{FF2B5EF4-FFF2-40B4-BE49-F238E27FC236}">
                <a16:creationId xmlns:a16="http://schemas.microsoft.com/office/drawing/2014/main" id="{0D536DED-58E6-42B0-8A23-54F024E381E1}"/>
              </a:ext>
            </a:extLst>
          </p:cNvPr>
          <p:cNvSpPr>
            <a:spLocks noChangeArrowheads="1"/>
          </p:cNvSpPr>
          <p:nvPr/>
        </p:nvSpPr>
        <p:spPr bwMode="auto">
          <a:xfrm>
            <a:off x="4511825" y="4608296"/>
            <a:ext cx="4457699" cy="940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6800" rIns="0" bIns="0">
            <a:spAutoFit/>
          </a:bodyPr>
          <a:lstStyle>
            <a:lvl1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1pPr>
            <a:lvl2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2pPr>
            <a:lvl3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3pPr>
            <a:lvl4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4pPr>
            <a:lvl5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9pPr>
          </a:lstStyle>
          <a:p>
            <a:pPr marL="16933">
              <a:spcBef>
                <a:spcPts val="133"/>
              </a:spcBef>
            </a:pPr>
            <a:r>
              <a:rPr lang="en-US" altLang="en-US" sz="2000" dirty="0">
                <a:solidFill>
                  <a:srgbClr val="003961"/>
                </a:solidFill>
              </a:rPr>
              <a:t>Uber &amp; Lyft predict real-time demand  using AI techniques, machine  learning, deep learning.</a:t>
            </a:r>
          </a:p>
        </p:txBody>
      </p:sp>
      <p:pic>
        <p:nvPicPr>
          <p:cNvPr id="41997" name="Picture 13">
            <a:extLst>
              <a:ext uri="{FF2B5EF4-FFF2-40B4-BE49-F238E27FC236}">
                <a16:creationId xmlns:a16="http://schemas.microsoft.com/office/drawing/2014/main" id="{0C8C5E06-B60C-447D-98C7-EEB018006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824" y="2236039"/>
            <a:ext cx="4457700" cy="22055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998" name="Text Box 14">
            <a:extLst>
              <a:ext uri="{FF2B5EF4-FFF2-40B4-BE49-F238E27FC236}">
                <a16:creationId xmlns:a16="http://schemas.microsoft.com/office/drawing/2014/main" id="{5AC1EB56-99C3-4BB9-86DD-B0BD62FA4D70}"/>
              </a:ext>
            </a:extLst>
          </p:cNvPr>
          <p:cNvSpPr txBox="1">
            <a:spLocks noChangeArrowheads="1"/>
          </p:cNvSpPr>
          <p:nvPr/>
        </p:nvSpPr>
        <p:spPr bwMode="auto">
          <a:xfrm>
            <a:off x="11802534" y="6519333"/>
            <a:ext cx="251884" cy="3981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320" rIns="0" bIns="0"/>
          <a:lstStyle/>
          <a:p>
            <a:pPr marL="50799">
              <a:spcBef>
                <a:spcPts val="33"/>
              </a:spcBef>
            </a:pPr>
            <a:fld id="{4A8EED03-0A5F-4DC1-B711-849299E9414F}" type="slidenum">
              <a:rPr lang="en-US" altLang="en-US" sz="1067">
                <a:solidFill>
                  <a:srgbClr val="FFFFFF"/>
                </a:solidFill>
                <a:cs typeface="DejaVu Sans" charset="0"/>
              </a:rPr>
              <a:pPr marL="50799">
                <a:spcBef>
                  <a:spcPts val="33"/>
                </a:spcBef>
              </a:pPr>
              <a:t>23</a:t>
            </a:fld>
            <a:endParaRPr lang="en-US" altLang="en-US" sz="1067">
              <a:solidFill>
                <a:srgbClr val="FFFFFF"/>
              </a:solidFill>
              <a:cs typeface="DejaVu Sans" charset="0"/>
            </a:endParaRPr>
          </a:p>
        </p:txBody>
      </p:sp>
      <p:sp>
        <p:nvSpPr>
          <p:cNvPr id="2" name="Date Placeholder 1"/>
          <p:cNvSpPr>
            <a:spLocks noGrp="1"/>
          </p:cNvSpPr>
          <p:nvPr>
            <p:ph type="dt" sz="half" idx="10"/>
          </p:nvPr>
        </p:nvSpPr>
        <p:spPr/>
        <p:txBody>
          <a:bodyPr/>
          <a:lstStyle/>
          <a:p>
            <a:pPr>
              <a:defRPr/>
            </a:pPr>
            <a:fld id="{2F034262-6D70-4728-95F9-B9CDC37498DD}"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23</a:t>
            </a:fld>
            <a:endParaRPr lang="en-US"/>
          </a:p>
        </p:txBody>
      </p:sp>
    </p:spTree>
    <p:extLst>
      <p:ext uri="{BB962C8B-B14F-4D97-AF65-F5344CB8AC3E}">
        <p14:creationId xmlns:p14="http://schemas.microsoft.com/office/powerpoint/2010/main" val="276488141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a:extLst>
              <a:ext uri="{FF2B5EF4-FFF2-40B4-BE49-F238E27FC236}">
                <a16:creationId xmlns:a16="http://schemas.microsoft.com/office/drawing/2014/main" id="{134C64D2-75E1-4774-BA0E-F6CE9DFAD205}"/>
              </a:ext>
            </a:extLst>
          </p:cNvPr>
          <p:cNvSpPr>
            <a:spLocks noGrp="1" noChangeArrowheads="1"/>
          </p:cNvSpPr>
          <p:nvPr>
            <p:ph type="title" idx="4294967295"/>
          </p:nvPr>
        </p:nvSpPr>
        <p:spPr>
          <a:xfrm>
            <a:off x="0" y="1"/>
            <a:ext cx="9408367" cy="1052736"/>
          </a:xfrm>
          <a:ln/>
        </p:spPr>
        <p:txBody>
          <a:bodyPr vert="horz" lIns="91440" tIns="16320" rIns="91440" bIns="45720" rtlCol="0" anchor="ctr">
            <a:normAutofit/>
          </a:bodyPr>
          <a:lstStyle/>
          <a:p>
            <a:pPr marL="16933">
              <a:lnSpc>
                <a:spcPct val="100000"/>
              </a:lnSpc>
              <a:spcBef>
                <a:spcPts val="133"/>
              </a:spcBef>
              <a:tabLst>
                <a:tab pos="609585" algn="l"/>
                <a:tab pos="1219170" algn="l"/>
                <a:tab pos="1828754" algn="l"/>
                <a:tab pos="2438339" algn="l"/>
                <a:tab pos="3047924" algn="l"/>
                <a:tab pos="3657509" algn="l"/>
                <a:tab pos="4267093" algn="l"/>
                <a:tab pos="4876678" algn="l"/>
                <a:tab pos="5486263" algn="l"/>
                <a:tab pos="6095848" algn="l"/>
                <a:tab pos="6705432" algn="l"/>
              </a:tabLst>
            </a:pPr>
            <a:r>
              <a:rPr lang="en-US" altLang="en-US" sz="3733" dirty="0">
                <a:solidFill>
                  <a:srgbClr val="003B70"/>
                </a:solidFill>
                <a:latin typeface="Arial" panose="020B0604020202020204" pitchFamily="34" charset="0"/>
              </a:rPr>
              <a:t>AI </a:t>
            </a:r>
            <a:r>
              <a:rPr lang="en-US" altLang="en-US" sz="3733" dirty="0" smtClean="0">
                <a:solidFill>
                  <a:srgbClr val="003B70"/>
                </a:solidFill>
                <a:latin typeface="Arial" panose="020B0604020202020204" pitchFamily="34" charset="0"/>
              </a:rPr>
              <a:t>in </a:t>
            </a:r>
            <a:r>
              <a:rPr lang="en-US" altLang="en-US" sz="3733" dirty="0">
                <a:solidFill>
                  <a:srgbClr val="003B70"/>
                </a:solidFill>
                <a:latin typeface="Arial" panose="020B0604020202020204" pitchFamily="34" charset="0"/>
              </a:rPr>
              <a:t>Social Media</a:t>
            </a:r>
          </a:p>
        </p:txBody>
      </p:sp>
      <p:sp>
        <p:nvSpPr>
          <p:cNvPr id="43013" name="Rectangle 5">
            <a:extLst>
              <a:ext uri="{FF2B5EF4-FFF2-40B4-BE49-F238E27FC236}">
                <a16:creationId xmlns:a16="http://schemas.microsoft.com/office/drawing/2014/main" id="{22D40382-98FC-4C90-99C6-BAF70758D109}"/>
              </a:ext>
            </a:extLst>
          </p:cNvPr>
          <p:cNvSpPr>
            <a:spLocks noChangeArrowheads="1"/>
          </p:cNvSpPr>
          <p:nvPr/>
        </p:nvSpPr>
        <p:spPr bwMode="auto">
          <a:xfrm>
            <a:off x="480798" y="1543052"/>
            <a:ext cx="2950906" cy="386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6800" rIns="0" bIns="0">
            <a:spAutoFit/>
          </a:bodyPr>
          <a:lstStyle>
            <a:lvl1pPr>
              <a:tabLst>
                <a:tab pos="457200" algn="l"/>
                <a:tab pos="914400" algn="l"/>
              </a:tabLst>
              <a:defRPr>
                <a:solidFill>
                  <a:srgbClr val="000000"/>
                </a:solidFill>
                <a:latin typeface="Arial" panose="020B0604020202020204" pitchFamily="34" charset="0"/>
                <a:cs typeface="Noto Sans SC Regular" charset="0"/>
              </a:defRPr>
            </a:lvl1pPr>
            <a:lvl2pPr>
              <a:tabLst>
                <a:tab pos="457200" algn="l"/>
                <a:tab pos="914400" algn="l"/>
              </a:tabLst>
              <a:defRPr>
                <a:solidFill>
                  <a:srgbClr val="000000"/>
                </a:solidFill>
                <a:latin typeface="Arial" panose="020B0604020202020204" pitchFamily="34" charset="0"/>
                <a:cs typeface="Noto Sans SC Regular" charset="0"/>
              </a:defRPr>
            </a:lvl2pPr>
            <a:lvl3pPr>
              <a:tabLst>
                <a:tab pos="457200" algn="l"/>
                <a:tab pos="914400" algn="l"/>
              </a:tabLst>
              <a:defRPr>
                <a:solidFill>
                  <a:srgbClr val="000000"/>
                </a:solidFill>
                <a:latin typeface="Arial" panose="020B0604020202020204" pitchFamily="34" charset="0"/>
                <a:cs typeface="Noto Sans SC Regular" charset="0"/>
              </a:defRPr>
            </a:lvl3pPr>
            <a:lvl4pPr>
              <a:tabLst>
                <a:tab pos="457200" algn="l"/>
                <a:tab pos="914400" algn="l"/>
              </a:tabLst>
              <a:defRPr>
                <a:solidFill>
                  <a:srgbClr val="000000"/>
                </a:solidFill>
                <a:latin typeface="Arial" panose="020B0604020202020204" pitchFamily="34" charset="0"/>
                <a:cs typeface="Noto Sans SC Regular" charset="0"/>
              </a:defRPr>
            </a:lvl4pPr>
            <a:lvl5pPr>
              <a:tabLst>
                <a:tab pos="457200" algn="l"/>
                <a:tab pos="9144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Noto Sans SC Regular" charset="0"/>
              </a:defRPr>
            </a:lvl9pPr>
          </a:lstStyle>
          <a:p>
            <a:pPr marL="16933" algn="ctr">
              <a:spcBef>
                <a:spcPts val="133"/>
              </a:spcBef>
            </a:pPr>
            <a:r>
              <a:rPr lang="en-US" altLang="en-US" sz="2400" b="1" dirty="0">
                <a:solidFill>
                  <a:srgbClr val="153A6C"/>
                </a:solidFill>
              </a:rPr>
              <a:t>Audience</a:t>
            </a:r>
          </a:p>
        </p:txBody>
      </p:sp>
      <p:sp>
        <p:nvSpPr>
          <p:cNvPr id="43014" name="Rectangle 6">
            <a:extLst>
              <a:ext uri="{FF2B5EF4-FFF2-40B4-BE49-F238E27FC236}">
                <a16:creationId xmlns:a16="http://schemas.microsoft.com/office/drawing/2014/main" id="{A714A405-4F89-4BD9-90D5-6B5D579F4775}"/>
              </a:ext>
            </a:extLst>
          </p:cNvPr>
          <p:cNvSpPr>
            <a:spLocks noChangeArrowheads="1"/>
          </p:cNvSpPr>
          <p:nvPr/>
        </p:nvSpPr>
        <p:spPr bwMode="auto">
          <a:xfrm>
            <a:off x="481240" y="4512734"/>
            <a:ext cx="3166488" cy="1248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6800" rIns="0" bIns="0">
            <a:spAutoFit/>
          </a:bodyPr>
          <a:lstStyle>
            <a:lvl1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1pPr>
            <a:lvl2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2pPr>
            <a:lvl3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3pPr>
            <a:lvl4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4pPr>
            <a:lvl5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9pPr>
          </a:lstStyle>
          <a:p>
            <a:pPr marL="16933">
              <a:spcBef>
                <a:spcPts val="133"/>
              </a:spcBef>
            </a:pPr>
            <a:r>
              <a:rPr lang="en-US" altLang="en-US" sz="2000" dirty="0">
                <a:solidFill>
                  <a:srgbClr val="003961"/>
                </a:solidFill>
              </a:rPr>
              <a:t>Facebook &amp; Twitter use AI to decide  what content to present in their  feeds to different audiences.</a:t>
            </a:r>
          </a:p>
        </p:txBody>
      </p:sp>
      <p:pic>
        <p:nvPicPr>
          <p:cNvPr id="43016" name="Picture 8">
            <a:extLst>
              <a:ext uri="{FF2B5EF4-FFF2-40B4-BE49-F238E27FC236}">
                <a16:creationId xmlns:a16="http://schemas.microsoft.com/office/drawing/2014/main" id="{E258A2F1-F6CE-4A34-9426-FEE354BC6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95" y="2264835"/>
            <a:ext cx="3369733" cy="22309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9" name="Rectangle 11">
            <a:extLst>
              <a:ext uri="{FF2B5EF4-FFF2-40B4-BE49-F238E27FC236}">
                <a16:creationId xmlns:a16="http://schemas.microsoft.com/office/drawing/2014/main" id="{C20A9B53-4DB1-4891-8AF1-BEB659A8B3EE}"/>
              </a:ext>
            </a:extLst>
          </p:cNvPr>
          <p:cNvSpPr>
            <a:spLocks noChangeArrowheads="1"/>
          </p:cNvSpPr>
          <p:nvPr/>
        </p:nvSpPr>
        <p:spPr bwMode="auto">
          <a:xfrm>
            <a:off x="5082755" y="1543052"/>
            <a:ext cx="3533525" cy="386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6800" rIns="0" bIns="0">
            <a:spAutoFit/>
          </a:bodyPr>
          <a:lstStyle>
            <a:lvl1pPr>
              <a:tabLst>
                <a:tab pos="457200" algn="l"/>
              </a:tabLst>
              <a:defRPr>
                <a:solidFill>
                  <a:srgbClr val="000000"/>
                </a:solidFill>
                <a:latin typeface="Arial" panose="020B0604020202020204" pitchFamily="34" charset="0"/>
                <a:cs typeface="Noto Sans SC Regular" charset="0"/>
              </a:defRPr>
            </a:lvl1pPr>
            <a:lvl2pPr>
              <a:tabLst>
                <a:tab pos="457200" algn="l"/>
              </a:tabLst>
              <a:defRPr>
                <a:solidFill>
                  <a:srgbClr val="000000"/>
                </a:solidFill>
                <a:latin typeface="Arial" panose="020B0604020202020204" pitchFamily="34" charset="0"/>
                <a:cs typeface="Noto Sans SC Regular" charset="0"/>
              </a:defRPr>
            </a:lvl2pPr>
            <a:lvl3pPr>
              <a:tabLst>
                <a:tab pos="457200" algn="l"/>
              </a:tabLst>
              <a:defRPr>
                <a:solidFill>
                  <a:srgbClr val="000000"/>
                </a:solidFill>
                <a:latin typeface="Arial" panose="020B0604020202020204" pitchFamily="34" charset="0"/>
                <a:cs typeface="Noto Sans SC Regular" charset="0"/>
              </a:defRPr>
            </a:lvl3pPr>
            <a:lvl4pPr>
              <a:tabLst>
                <a:tab pos="457200" algn="l"/>
              </a:tabLst>
              <a:defRPr>
                <a:solidFill>
                  <a:srgbClr val="000000"/>
                </a:solidFill>
                <a:latin typeface="Arial" panose="020B0604020202020204" pitchFamily="34" charset="0"/>
                <a:cs typeface="Noto Sans SC Regular" charset="0"/>
              </a:defRPr>
            </a:lvl4pPr>
            <a:lvl5pPr>
              <a:tabLst>
                <a:tab pos="4572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Noto Sans SC Regular" charset="0"/>
              </a:defRPr>
            </a:lvl9pPr>
          </a:lstStyle>
          <a:p>
            <a:pPr marL="16933" algn="ctr">
              <a:spcBef>
                <a:spcPts val="133"/>
              </a:spcBef>
            </a:pPr>
            <a:r>
              <a:rPr lang="en-US" altLang="en-US" sz="2400" b="1" dirty="0">
                <a:solidFill>
                  <a:srgbClr val="153A6C"/>
                </a:solidFill>
              </a:rPr>
              <a:t>Content</a:t>
            </a:r>
          </a:p>
        </p:txBody>
      </p:sp>
      <p:sp>
        <p:nvSpPr>
          <p:cNvPr id="43020" name="Rectangle 12">
            <a:extLst>
              <a:ext uri="{FF2B5EF4-FFF2-40B4-BE49-F238E27FC236}">
                <a16:creationId xmlns:a16="http://schemas.microsoft.com/office/drawing/2014/main" id="{B3E3F9D6-8CD3-45F9-AFFB-CD5BB3602772}"/>
              </a:ext>
            </a:extLst>
          </p:cNvPr>
          <p:cNvSpPr>
            <a:spLocks noChangeArrowheads="1"/>
          </p:cNvSpPr>
          <p:nvPr/>
        </p:nvSpPr>
        <p:spPr bwMode="auto">
          <a:xfrm>
            <a:off x="5082755" y="4487333"/>
            <a:ext cx="4109590" cy="1248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6800" rIns="0" bIns="0">
            <a:spAutoFit/>
          </a:bodyPr>
          <a:lstStyle>
            <a:lvl1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1pPr>
            <a:lvl2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2pPr>
            <a:lvl3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3pPr>
            <a:lvl4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4pPr>
            <a:lvl5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Noto Sans SC Regular" charset="0"/>
              </a:defRPr>
            </a:lvl9pPr>
          </a:lstStyle>
          <a:p>
            <a:pPr marL="16933">
              <a:spcBef>
                <a:spcPts val="133"/>
              </a:spcBef>
            </a:pPr>
            <a:r>
              <a:rPr lang="en-US" altLang="en-US" sz="2000" dirty="0">
                <a:solidFill>
                  <a:srgbClr val="003961"/>
                </a:solidFill>
              </a:rPr>
              <a:t>Image recognition and sentiment  analysis to ensure that content of the  appropriate “mood” is being served.</a:t>
            </a:r>
          </a:p>
        </p:txBody>
      </p:sp>
      <p:pic>
        <p:nvPicPr>
          <p:cNvPr id="43021" name="Picture 13">
            <a:extLst>
              <a:ext uri="{FF2B5EF4-FFF2-40B4-BE49-F238E27FC236}">
                <a16:creationId xmlns:a16="http://schemas.microsoft.com/office/drawing/2014/main" id="{5A946B3A-20FD-47A9-B0C3-0D42E793E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912" y="1948924"/>
            <a:ext cx="3426884" cy="251883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22" name="Text Box 14">
            <a:extLst>
              <a:ext uri="{FF2B5EF4-FFF2-40B4-BE49-F238E27FC236}">
                <a16:creationId xmlns:a16="http://schemas.microsoft.com/office/drawing/2014/main" id="{1A63D07C-6A33-4446-81D3-C2BE78951F6B}"/>
              </a:ext>
            </a:extLst>
          </p:cNvPr>
          <p:cNvSpPr txBox="1">
            <a:spLocks noChangeArrowheads="1"/>
          </p:cNvSpPr>
          <p:nvPr/>
        </p:nvSpPr>
        <p:spPr bwMode="auto">
          <a:xfrm>
            <a:off x="11802534" y="6519333"/>
            <a:ext cx="251884" cy="3981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320" rIns="0" bIns="0"/>
          <a:lstStyle/>
          <a:p>
            <a:pPr marL="50799">
              <a:spcBef>
                <a:spcPts val="33"/>
              </a:spcBef>
            </a:pPr>
            <a:fld id="{8CA6D04D-2803-4B21-B365-9AA6A9573ADA}" type="slidenum">
              <a:rPr lang="en-US" altLang="en-US" sz="1067">
                <a:solidFill>
                  <a:srgbClr val="FFFFFF"/>
                </a:solidFill>
                <a:cs typeface="DejaVu Sans" charset="0"/>
              </a:rPr>
              <a:pPr marL="50799">
                <a:spcBef>
                  <a:spcPts val="33"/>
                </a:spcBef>
              </a:pPr>
              <a:t>24</a:t>
            </a:fld>
            <a:endParaRPr lang="en-US" altLang="en-US" sz="1067">
              <a:solidFill>
                <a:srgbClr val="FFFFFF"/>
              </a:solidFill>
              <a:cs typeface="DejaVu Sans" charset="0"/>
            </a:endParaRPr>
          </a:p>
        </p:txBody>
      </p:sp>
      <p:sp>
        <p:nvSpPr>
          <p:cNvPr id="2" name="Date Placeholder 1"/>
          <p:cNvSpPr>
            <a:spLocks noGrp="1"/>
          </p:cNvSpPr>
          <p:nvPr>
            <p:ph type="dt" sz="half" idx="10"/>
          </p:nvPr>
        </p:nvSpPr>
        <p:spPr/>
        <p:txBody>
          <a:bodyPr/>
          <a:lstStyle/>
          <a:p>
            <a:pPr>
              <a:defRPr/>
            </a:pPr>
            <a:fld id="{46F5536D-C235-4084-8786-129CC57E4526}"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24</a:t>
            </a:fld>
            <a:endParaRPr lang="en-US"/>
          </a:p>
        </p:txBody>
      </p:sp>
    </p:spTree>
    <p:extLst>
      <p:ext uri="{BB962C8B-B14F-4D97-AF65-F5344CB8AC3E}">
        <p14:creationId xmlns:p14="http://schemas.microsoft.com/office/powerpoint/2010/main" val="17983646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9" descr="11942.jpg"/>
          <p:cNvPicPr>
            <a:picLocks noChangeAspect="1"/>
          </p:cNvPicPr>
          <p:nvPr/>
        </p:nvPicPr>
        <p:blipFill rotWithShape="1">
          <a:blip r:embed="rId3">
            <a:lum bright="-20000" contrast="22000"/>
          </a:blip>
          <a:srcRect t="5436" b="48065"/>
          <a:stretch/>
        </p:blipFill>
        <p:spPr bwMode="auto">
          <a:xfrm>
            <a:off x="1" y="-2410"/>
            <a:ext cx="12191999" cy="7029426"/>
          </a:xfrm>
          <a:prstGeom prst="rect">
            <a:avLst/>
          </a:prstGeom>
          <a:solidFill>
            <a:schemeClr val="bg2">
              <a:lumMod val="75000"/>
            </a:schemeClr>
          </a:solidFill>
          <a:ln w="9525">
            <a:noFill/>
            <a:miter lim="800000"/>
            <a:headEnd/>
            <a:tailEnd/>
          </a:ln>
        </p:spPr>
      </p:pic>
      <p:grpSp>
        <p:nvGrpSpPr>
          <p:cNvPr id="18" name="Group 17"/>
          <p:cNvGrpSpPr/>
          <p:nvPr/>
        </p:nvGrpSpPr>
        <p:grpSpPr>
          <a:xfrm>
            <a:off x="10075256" y="714358"/>
            <a:ext cx="1853392" cy="645915"/>
            <a:chOff x="6810375" y="833438"/>
            <a:chExt cx="1853392" cy="645915"/>
          </a:xfrm>
        </p:grpSpPr>
        <p:sp>
          <p:nvSpPr>
            <p:cNvPr id="5130" name="TextBox 12"/>
            <p:cNvSpPr txBox="1">
              <a:spLocks noChangeArrowheads="1"/>
            </p:cNvSpPr>
            <p:nvPr/>
          </p:nvSpPr>
          <p:spPr bwMode="auto">
            <a:xfrm>
              <a:off x="6810375" y="833438"/>
              <a:ext cx="1853392" cy="492443"/>
            </a:xfrm>
            <a:prstGeom prst="rect">
              <a:avLst/>
            </a:prstGeom>
            <a:noFill/>
            <a:ln w="9525">
              <a:noFill/>
              <a:miter lim="800000"/>
              <a:headEnd/>
              <a:tailEnd/>
            </a:ln>
          </p:spPr>
          <p:txBody>
            <a:bodyPr wrap="none">
              <a:spAutoFit/>
            </a:bodyPr>
            <a:lstStyle/>
            <a:p>
              <a:r>
                <a:rPr lang="en-US" sz="2600" b="1" dirty="0">
                  <a:solidFill>
                    <a:srgbClr val="FFFFFF"/>
                  </a:solidFill>
                  <a:latin typeface="Helvetica" pitchFamily="34" charset="0"/>
                  <a:cs typeface="Helvetica" pitchFamily="34" charset="0"/>
                </a:rPr>
                <a:t>BITS</a:t>
              </a:r>
              <a:r>
                <a:rPr lang="en-US" sz="2600" b="1" dirty="0">
                  <a:solidFill>
                    <a:srgbClr val="FFFFFF"/>
                  </a:solidFill>
                  <a:latin typeface="Helvetica Neue"/>
                  <a:ea typeface="Helvetica Neue"/>
                  <a:cs typeface="Helvetica Neue"/>
                </a:rPr>
                <a:t> </a:t>
              </a:r>
              <a:r>
                <a:rPr lang="en-US" sz="2600" dirty="0">
                  <a:solidFill>
                    <a:srgbClr val="FFFFFF"/>
                  </a:solidFill>
                  <a:latin typeface="Helvetica" pitchFamily="34" charset="0"/>
                  <a:cs typeface="Helvetica" pitchFamily="34" charset="0"/>
                </a:rPr>
                <a:t>Pilani</a:t>
              </a:r>
            </a:p>
          </p:txBody>
        </p:sp>
        <p:sp>
          <p:nvSpPr>
            <p:cNvPr id="5131" name="TextBox 13"/>
            <p:cNvSpPr txBox="1">
              <a:spLocks noChangeArrowheads="1"/>
            </p:cNvSpPr>
            <p:nvPr/>
          </p:nvSpPr>
          <p:spPr bwMode="auto">
            <a:xfrm>
              <a:off x="7312025" y="1171576"/>
              <a:ext cx="1340432" cy="307777"/>
            </a:xfrm>
            <a:prstGeom prst="rect">
              <a:avLst/>
            </a:prstGeom>
            <a:noFill/>
            <a:ln w="9525">
              <a:noFill/>
              <a:miter lim="800000"/>
              <a:headEnd/>
              <a:tailEnd/>
            </a:ln>
          </p:spPr>
          <p:txBody>
            <a:bodyPr wrap="none">
              <a:spAutoFit/>
            </a:bodyPr>
            <a:lstStyle/>
            <a:p>
              <a:r>
                <a:rPr lang="en-US" sz="1400" dirty="0">
                  <a:solidFill>
                    <a:srgbClr val="FFFFFF"/>
                  </a:solidFill>
                  <a:latin typeface="Helvetica" pitchFamily="34" charset="0"/>
                  <a:cs typeface="Helvetica" pitchFamily="34" charset="0"/>
                </a:rPr>
                <a:t>Pilani Campus</a:t>
              </a:r>
              <a:endParaRPr lang="en-US" sz="1400" dirty="0">
                <a:latin typeface="Helvetica" pitchFamily="34" charset="0"/>
                <a:cs typeface="Helvetica" pitchFamily="34" charset="0"/>
              </a:endParaRPr>
            </a:p>
          </p:txBody>
        </p:sp>
      </p:grpSp>
      <p:pic>
        <p:nvPicPr>
          <p:cNvPr id="5132" name="Picture 15" descr="Picture 7.png"/>
          <p:cNvPicPr>
            <a:picLocks noChangeAspect="1"/>
          </p:cNvPicPr>
          <p:nvPr/>
        </p:nvPicPr>
        <p:blipFill>
          <a:blip r:embed="rId4"/>
          <a:srcRect l="1923" b="5336"/>
          <a:stretch>
            <a:fillRect/>
          </a:stretch>
        </p:blipFill>
        <p:spPr bwMode="auto">
          <a:xfrm>
            <a:off x="9667251" y="2"/>
            <a:ext cx="2193925" cy="692151"/>
          </a:xfrm>
          <a:prstGeom prst="rect">
            <a:avLst/>
          </a:prstGeom>
          <a:noFill/>
          <a:ln w="9525">
            <a:noFill/>
            <a:miter lim="800000"/>
            <a:headEnd/>
            <a:tailEnd/>
          </a:ln>
        </p:spPr>
      </p:pic>
      <p:grpSp>
        <p:nvGrpSpPr>
          <p:cNvPr id="3" name="Group 2"/>
          <p:cNvGrpSpPr/>
          <p:nvPr/>
        </p:nvGrpSpPr>
        <p:grpSpPr>
          <a:xfrm>
            <a:off x="-24680" y="3405898"/>
            <a:ext cx="11017224" cy="1841959"/>
            <a:chOff x="-24680" y="5633261"/>
            <a:chExt cx="8145017" cy="1612163"/>
          </a:xfrm>
        </p:grpSpPr>
        <p:sp>
          <p:nvSpPr>
            <p:cNvPr id="23" name="Rectangle 22"/>
            <p:cNvSpPr/>
            <p:nvPr/>
          </p:nvSpPr>
          <p:spPr>
            <a:xfrm>
              <a:off x="2982045" y="7153984"/>
              <a:ext cx="2730649" cy="9144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p:cNvSpPr/>
            <p:nvPr/>
          </p:nvSpPr>
          <p:spPr>
            <a:xfrm>
              <a:off x="5515250" y="7153984"/>
              <a:ext cx="2605087" cy="914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p:cNvSpPr/>
            <p:nvPr/>
          </p:nvSpPr>
          <p:spPr>
            <a:xfrm>
              <a:off x="-24680" y="7153984"/>
              <a:ext cx="3006725" cy="91440"/>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29" name="Picture 11" descr="logo.png"/>
            <p:cNvPicPr>
              <a:picLocks noChangeAspect="1"/>
            </p:cNvPicPr>
            <p:nvPr/>
          </p:nvPicPr>
          <p:blipFill>
            <a:blip r:embed="rId5"/>
            <a:srcRect/>
            <a:stretch>
              <a:fillRect/>
            </a:stretch>
          </p:blipFill>
          <p:spPr bwMode="auto">
            <a:xfrm>
              <a:off x="401203" y="5633261"/>
              <a:ext cx="1277650" cy="1417844"/>
            </a:xfrm>
            <a:prstGeom prst="rect">
              <a:avLst/>
            </a:prstGeom>
            <a:noFill/>
            <a:ln w="9525">
              <a:noFill/>
              <a:miter lim="800000"/>
              <a:headEnd/>
              <a:tailEnd/>
            </a:ln>
          </p:spPr>
        </p:pic>
        <p:sp>
          <p:nvSpPr>
            <p:cNvPr id="26" name="TextBox 25"/>
            <p:cNvSpPr txBox="1"/>
            <p:nvPr/>
          </p:nvSpPr>
          <p:spPr>
            <a:xfrm>
              <a:off x="2045080" y="5753981"/>
              <a:ext cx="6075256" cy="1212208"/>
            </a:xfrm>
            <a:prstGeom prst="rect">
              <a:avLst/>
            </a:prstGeom>
            <a:solidFill>
              <a:srgbClr val="FFFF00"/>
            </a:solidFill>
            <a:ln>
              <a:solidFill>
                <a:schemeClr val="accent1"/>
              </a:solidFill>
            </a:ln>
          </p:spPr>
          <p:txBody>
            <a:bodyPr wrap="square">
              <a:spAutoFit/>
            </a:bodyPr>
            <a:lstStyle/>
            <a:p>
              <a:pPr algn="ctr" fontAlgn="auto">
                <a:spcBef>
                  <a:spcPts val="0"/>
                </a:spcBef>
                <a:spcAft>
                  <a:spcPts val="0"/>
                </a:spcAft>
                <a:defRPr/>
              </a:pPr>
              <a:r>
                <a:rPr lang="en-US" sz="2400" b="1" dirty="0" smtClean="0">
                  <a:solidFill>
                    <a:srgbClr val="FF0000"/>
                  </a:solidFill>
                  <a:latin typeface="Adobe Caslon Pro Bold" pitchFamily="18" charset="0"/>
                  <a:cs typeface="Helvetica"/>
                </a:rPr>
                <a:t>DSE CL 557  - Artificial and Computational Intelligence</a:t>
              </a:r>
            </a:p>
            <a:p>
              <a:pPr algn="ctr" fontAlgn="auto">
                <a:spcBef>
                  <a:spcPts val="0"/>
                </a:spcBef>
                <a:spcAft>
                  <a:spcPts val="0"/>
                </a:spcAft>
                <a:defRPr/>
              </a:pPr>
              <a:endParaRPr lang="en-US" sz="2400" b="1" dirty="0" smtClean="0">
                <a:solidFill>
                  <a:srgbClr val="FF0000"/>
                </a:solidFill>
                <a:latin typeface="Adobe Caslon Pro Bold" pitchFamily="18" charset="0"/>
                <a:cs typeface="Helvetica"/>
              </a:endParaRPr>
            </a:p>
            <a:p>
              <a:pPr algn="ctr" fontAlgn="auto">
                <a:spcBef>
                  <a:spcPts val="0"/>
                </a:spcBef>
                <a:spcAft>
                  <a:spcPts val="0"/>
                </a:spcAft>
                <a:defRPr/>
              </a:pPr>
              <a:r>
                <a:rPr lang="en-US" sz="2400" b="1" dirty="0" smtClean="0">
                  <a:solidFill>
                    <a:srgbClr val="000099"/>
                  </a:solidFill>
                  <a:latin typeface="Adobe Caslon Pro Bold" pitchFamily="18" charset="0"/>
                  <a:cs typeface="Helvetica"/>
                </a:rPr>
                <a:t>#2. Intelligent Agents</a:t>
              </a:r>
              <a:endParaRPr lang="en-US" sz="2400" dirty="0" smtClean="0">
                <a:solidFill>
                  <a:srgbClr val="000099"/>
                </a:solidFill>
                <a:latin typeface="Adobe Caslon Pro Bold" pitchFamily="18" charset="0"/>
                <a:cs typeface="Helvetica"/>
              </a:endParaRPr>
            </a:p>
            <a:p>
              <a:pPr algn="ctr" fontAlgn="auto">
                <a:spcBef>
                  <a:spcPts val="0"/>
                </a:spcBef>
                <a:spcAft>
                  <a:spcPts val="0"/>
                </a:spcAft>
                <a:defRPr/>
              </a:pPr>
              <a:endParaRPr lang="en-US" sz="1200" dirty="0">
                <a:solidFill>
                  <a:schemeClr val="tx1">
                    <a:lumMod val="95000"/>
                    <a:lumOff val="5000"/>
                  </a:schemeClr>
                </a:solidFill>
                <a:latin typeface="Palatino Linotype" pitchFamily="18" charset="0"/>
                <a:cs typeface="Helvetica"/>
              </a:endParaRPr>
            </a:p>
          </p:txBody>
        </p:sp>
      </p:grpSp>
      <p:pic>
        <p:nvPicPr>
          <p:cNvPr id="15" name="Picture 1" descr="C:\Temp\ketrina\Lecture1-Introduction.png"/>
          <p:cNvPicPr>
            <a:picLocks noChangeAspect="1" noChangeArrowheads="1"/>
          </p:cNvPicPr>
          <p:nvPr/>
        </p:nvPicPr>
        <p:blipFill>
          <a:blip r:embed="rId6" cstate="print"/>
          <a:srcRect/>
          <a:stretch>
            <a:fillRect/>
          </a:stretch>
        </p:blipFill>
        <p:spPr bwMode="auto">
          <a:xfrm>
            <a:off x="119336" y="-2410"/>
            <a:ext cx="3046254" cy="1360514"/>
          </a:xfrm>
          <a:prstGeom prst="rect">
            <a:avLst/>
          </a:prstGeom>
          <a:noFill/>
        </p:spPr>
      </p:pic>
      <p:sp>
        <p:nvSpPr>
          <p:cNvPr id="2" name="Rectangle 1"/>
          <p:cNvSpPr/>
          <p:nvPr/>
        </p:nvSpPr>
        <p:spPr>
          <a:xfrm>
            <a:off x="90354" y="1412776"/>
            <a:ext cx="3057247" cy="230832"/>
          </a:xfrm>
          <a:prstGeom prst="rect">
            <a:avLst/>
          </a:prstGeom>
        </p:spPr>
        <p:txBody>
          <a:bodyPr wrap="none">
            <a:spAutoFit/>
          </a:bodyPr>
          <a:lstStyle/>
          <a:p>
            <a:pPr algn="ctr">
              <a:spcBef>
                <a:spcPct val="50000"/>
              </a:spcBef>
            </a:pPr>
            <a:r>
              <a:rPr lang="en-US" sz="900" dirty="0" smtClean="0">
                <a:solidFill>
                  <a:schemeClr val="bg1"/>
                </a:solidFill>
                <a:latin typeface="Palatino"/>
                <a:cs typeface="Palatino"/>
              </a:rPr>
              <a:t>(some slides </a:t>
            </a:r>
            <a:r>
              <a:rPr lang="en-US" sz="900" dirty="0">
                <a:solidFill>
                  <a:schemeClr val="bg1"/>
                </a:solidFill>
                <a:latin typeface="Palatino"/>
                <a:cs typeface="Palatino"/>
              </a:rPr>
              <a:t>adapted from  </a:t>
            </a:r>
            <a:r>
              <a:rPr lang="en-IN" sz="900" dirty="0">
                <a:solidFill>
                  <a:schemeClr val="bg1"/>
                </a:solidFill>
              </a:rPr>
              <a:t>http://aima.cs.berkeley.edu/</a:t>
            </a:r>
            <a:r>
              <a:rPr lang="en-US" sz="900" dirty="0" smtClean="0">
                <a:solidFill>
                  <a:schemeClr val="bg1"/>
                </a:solidFill>
                <a:latin typeface="Palatino"/>
                <a:cs typeface="Palatino"/>
              </a:rPr>
              <a:t>)</a:t>
            </a:r>
            <a:endParaRPr lang="en-US" sz="900" dirty="0">
              <a:solidFill>
                <a:schemeClr val="bg1"/>
              </a:solidFill>
              <a:latin typeface="Palatino"/>
              <a:cs typeface="Palatino"/>
            </a:endParaRPr>
          </a:p>
        </p:txBody>
      </p:sp>
      <p:sp>
        <p:nvSpPr>
          <p:cNvPr id="6" name="Rectangle 5"/>
          <p:cNvSpPr/>
          <p:nvPr/>
        </p:nvSpPr>
        <p:spPr>
          <a:xfrm>
            <a:off x="921148" y="5775647"/>
            <a:ext cx="3507563" cy="461665"/>
          </a:xfrm>
          <a:prstGeom prst="rect">
            <a:avLst/>
          </a:prstGeom>
        </p:spPr>
        <p:txBody>
          <a:bodyPr wrap="none">
            <a:spAutoFit/>
          </a:bodyPr>
          <a:lstStyle/>
          <a:p>
            <a:fld id="{FF8EA8C4-DC85-4AF6-93A9-6960CF029261}" type="datetime2">
              <a:rPr lang="en-US" sz="2400">
                <a:solidFill>
                  <a:schemeClr val="bg1"/>
                </a:solidFill>
                <a:latin typeface="Adobe Caslon Pro Bold" pitchFamily="18" charset="0"/>
                <a:cs typeface="Helvetica"/>
              </a:rPr>
              <a:pPr/>
              <a:t>Sunday, September 6, 2020</a:t>
            </a:fld>
            <a:endParaRPr lang="en-IN" sz="2400" dirty="0">
              <a:solidFill>
                <a:schemeClr val="bg1"/>
              </a:solidFill>
            </a:endParaRPr>
          </a:p>
        </p:txBody>
      </p:sp>
      <p:sp>
        <p:nvSpPr>
          <p:cNvPr id="7" name="Rectangle 6"/>
          <p:cNvSpPr/>
          <p:nvPr/>
        </p:nvSpPr>
        <p:spPr>
          <a:xfrm>
            <a:off x="8400256" y="5775647"/>
            <a:ext cx="2705228" cy="461665"/>
          </a:xfrm>
          <a:prstGeom prst="rect">
            <a:avLst/>
          </a:prstGeom>
        </p:spPr>
        <p:txBody>
          <a:bodyPr wrap="none">
            <a:spAutoFit/>
          </a:bodyPr>
          <a:lstStyle/>
          <a:p>
            <a:r>
              <a:rPr lang="en-US" sz="2400" dirty="0">
                <a:solidFill>
                  <a:schemeClr val="bg1"/>
                </a:solidFill>
                <a:latin typeface="Adobe Caslon Pro Bold" pitchFamily="18" charset="0"/>
                <a:cs typeface="Helvetica"/>
              </a:rPr>
              <a:t>Dr. Saikishor Jangiti</a:t>
            </a:r>
            <a:endParaRPr lang="en-IN" sz="2400" dirty="0">
              <a:solidFill>
                <a:schemeClr val="bg1"/>
              </a:solidFill>
            </a:endParaRPr>
          </a:p>
        </p:txBody>
      </p:sp>
      <p:sp>
        <p:nvSpPr>
          <p:cNvPr id="8" name="Date Placeholder 7"/>
          <p:cNvSpPr>
            <a:spLocks noGrp="1"/>
          </p:cNvSpPr>
          <p:nvPr>
            <p:ph type="dt" sz="half" idx="10"/>
          </p:nvPr>
        </p:nvSpPr>
        <p:spPr/>
        <p:txBody>
          <a:bodyPr/>
          <a:lstStyle/>
          <a:p>
            <a:pPr>
              <a:defRPr/>
            </a:pPr>
            <a:fld id="{E0162B58-D12D-4F20-990B-B04AA147BE7F}" type="datetime8">
              <a:rPr lang="en-US" smtClean="0"/>
              <a:t>9/6/2020 3:43 PM</a:t>
            </a:fld>
            <a:endParaRPr lang="en-US"/>
          </a:p>
        </p:txBody>
      </p:sp>
      <p:sp>
        <p:nvSpPr>
          <p:cNvPr id="9" name="Slide Number Placeholder 8"/>
          <p:cNvSpPr>
            <a:spLocks noGrp="1"/>
          </p:cNvSpPr>
          <p:nvPr>
            <p:ph type="sldNum" sz="quarter" idx="12"/>
          </p:nvPr>
        </p:nvSpPr>
        <p:spPr/>
        <p:txBody>
          <a:bodyPr/>
          <a:lstStyle/>
          <a:p>
            <a:pPr>
              <a:defRPr/>
            </a:pPr>
            <a:fld id="{4C84874A-9F9C-412B-8B59-7BB7BD4CCB0F}" type="slidenum">
              <a:rPr lang="en-US" smtClean="0"/>
              <a:pPr>
                <a:defRPr/>
              </a:pPr>
              <a:t>25</a:t>
            </a:fld>
            <a:endParaRPr lang="en-US"/>
          </a:p>
        </p:txBody>
      </p:sp>
    </p:spTree>
    <p:extLst>
      <p:ext uri="{BB962C8B-B14F-4D97-AF65-F5344CB8AC3E}">
        <p14:creationId xmlns:p14="http://schemas.microsoft.com/office/powerpoint/2010/main" val="178200495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Outline</a:t>
            </a:r>
          </a:p>
        </p:txBody>
      </p:sp>
      <p:sp>
        <p:nvSpPr>
          <p:cNvPr id="4099" name="Rectangle 3"/>
          <p:cNvSpPr>
            <a:spLocks noGrp="1" noChangeArrowheads="1"/>
          </p:cNvSpPr>
          <p:nvPr>
            <p:ph type="body" idx="1"/>
          </p:nvPr>
        </p:nvSpPr>
        <p:spPr>
          <a:xfrm>
            <a:off x="2972072" y="1207293"/>
            <a:ext cx="10972800" cy="4525963"/>
          </a:xfrm>
        </p:spPr>
        <p:txBody>
          <a:bodyPr/>
          <a:lstStyle/>
          <a:p>
            <a:r>
              <a:rPr lang="en-US" altLang="en-US" dirty="0"/>
              <a:t>Agents and environments</a:t>
            </a:r>
          </a:p>
          <a:p>
            <a:r>
              <a:rPr lang="en-US" altLang="en-US" dirty="0"/>
              <a:t>Rationality</a:t>
            </a:r>
          </a:p>
          <a:p>
            <a:r>
              <a:rPr lang="en-US" altLang="en-US" dirty="0"/>
              <a:t>PEAS </a:t>
            </a:r>
            <a:endParaRPr lang="en-US" altLang="en-US" dirty="0" smtClean="0"/>
          </a:p>
          <a:p>
            <a:pPr lvl="1"/>
            <a:r>
              <a:rPr lang="en-US" altLang="en-US" dirty="0" smtClean="0"/>
              <a:t>Performance measure</a:t>
            </a:r>
          </a:p>
          <a:p>
            <a:pPr lvl="1"/>
            <a:r>
              <a:rPr lang="en-US" altLang="en-US" dirty="0" smtClean="0"/>
              <a:t>Environment</a:t>
            </a:r>
          </a:p>
          <a:p>
            <a:pPr lvl="1"/>
            <a:r>
              <a:rPr lang="en-US" altLang="en-US" dirty="0" smtClean="0"/>
              <a:t>Actuators</a:t>
            </a:r>
          </a:p>
          <a:p>
            <a:pPr lvl="1"/>
            <a:r>
              <a:rPr lang="en-US" altLang="en-US" dirty="0" smtClean="0"/>
              <a:t>Sensors</a:t>
            </a:r>
            <a:endParaRPr lang="en-US" altLang="en-US" dirty="0"/>
          </a:p>
          <a:p>
            <a:r>
              <a:rPr lang="en-US" altLang="en-US" dirty="0"/>
              <a:t>Environment types</a:t>
            </a:r>
          </a:p>
          <a:p>
            <a:r>
              <a:rPr lang="en-US" altLang="en-US" dirty="0"/>
              <a:t>Agent types</a:t>
            </a:r>
          </a:p>
        </p:txBody>
      </p:sp>
      <p:sp>
        <p:nvSpPr>
          <p:cNvPr id="2" name="Date Placeholder 1"/>
          <p:cNvSpPr>
            <a:spLocks noGrp="1"/>
          </p:cNvSpPr>
          <p:nvPr>
            <p:ph type="dt" sz="half" idx="10"/>
          </p:nvPr>
        </p:nvSpPr>
        <p:spPr/>
        <p:txBody>
          <a:bodyPr/>
          <a:lstStyle/>
          <a:p>
            <a:pPr>
              <a:defRPr/>
            </a:pPr>
            <a:fld id="{408F9548-4500-454D-A877-418561D50856}"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26</a:t>
            </a:fld>
            <a:endParaRPr lang="en-US"/>
          </a:p>
        </p:txBody>
      </p:sp>
    </p:spTree>
    <p:extLst>
      <p:ext uri="{BB962C8B-B14F-4D97-AF65-F5344CB8AC3E}">
        <p14:creationId xmlns:p14="http://schemas.microsoft.com/office/powerpoint/2010/main" val="4166376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Agents</a:t>
            </a:r>
          </a:p>
        </p:txBody>
      </p:sp>
      <p:sp>
        <p:nvSpPr>
          <p:cNvPr id="5123" name="Rectangle 3"/>
          <p:cNvSpPr>
            <a:spLocks noGrp="1" noChangeArrowheads="1"/>
          </p:cNvSpPr>
          <p:nvPr>
            <p:ph type="body" idx="1"/>
          </p:nvPr>
        </p:nvSpPr>
        <p:spPr/>
        <p:txBody>
          <a:bodyPr/>
          <a:lstStyle/>
          <a:p>
            <a:pPr>
              <a:lnSpc>
                <a:spcPct val="90000"/>
              </a:lnSpc>
            </a:pPr>
            <a:r>
              <a:rPr lang="en-US" altLang="en-US" sz="2800" dirty="0"/>
              <a:t>An </a:t>
            </a:r>
            <a:r>
              <a:rPr lang="en-US" altLang="en-US" sz="2800" dirty="0">
                <a:solidFill>
                  <a:srgbClr val="FF0000"/>
                </a:solidFill>
              </a:rPr>
              <a:t>agent</a:t>
            </a:r>
            <a:r>
              <a:rPr lang="en-US" altLang="en-US" sz="2800" dirty="0"/>
              <a:t> is anything that can be viewed </a:t>
            </a:r>
            <a:endParaRPr lang="en-US" altLang="en-US" sz="2800" dirty="0" smtClean="0"/>
          </a:p>
          <a:p>
            <a:pPr marL="457200" lvl="1" indent="0">
              <a:lnSpc>
                <a:spcPct val="90000"/>
              </a:lnSpc>
              <a:buNone/>
            </a:pPr>
            <a:r>
              <a:rPr lang="en-US" altLang="en-US" sz="2800" dirty="0" smtClean="0"/>
              <a:t>as </a:t>
            </a:r>
            <a:r>
              <a:rPr lang="en-US" altLang="en-US" sz="2800" dirty="0">
                <a:solidFill>
                  <a:srgbClr val="FF0000"/>
                </a:solidFill>
              </a:rPr>
              <a:t>perceiving</a:t>
            </a:r>
            <a:r>
              <a:rPr lang="en-US" altLang="en-US" sz="2800" dirty="0"/>
              <a:t> its </a:t>
            </a:r>
            <a:r>
              <a:rPr lang="en-US" altLang="en-US" sz="2800" dirty="0">
                <a:solidFill>
                  <a:srgbClr val="FF0000"/>
                </a:solidFill>
              </a:rPr>
              <a:t>environment</a:t>
            </a:r>
            <a:r>
              <a:rPr lang="en-US" altLang="en-US" sz="2800" dirty="0"/>
              <a:t> through </a:t>
            </a:r>
            <a:r>
              <a:rPr lang="en-US" altLang="en-US" sz="2800" dirty="0">
                <a:solidFill>
                  <a:srgbClr val="FF0000"/>
                </a:solidFill>
              </a:rPr>
              <a:t>sensors</a:t>
            </a:r>
            <a:r>
              <a:rPr lang="en-US" altLang="en-US" sz="2800" dirty="0"/>
              <a:t> </a:t>
            </a:r>
            <a:endParaRPr lang="en-US" altLang="en-US" sz="2800" dirty="0" smtClean="0"/>
          </a:p>
          <a:p>
            <a:pPr marL="457200" lvl="1" indent="0">
              <a:lnSpc>
                <a:spcPct val="90000"/>
              </a:lnSpc>
              <a:buNone/>
            </a:pPr>
            <a:r>
              <a:rPr lang="en-US" altLang="en-US" sz="2800" dirty="0" smtClean="0"/>
              <a:t>and </a:t>
            </a:r>
            <a:r>
              <a:rPr lang="en-US" altLang="en-US" sz="2800" dirty="0">
                <a:solidFill>
                  <a:srgbClr val="FF0000"/>
                </a:solidFill>
              </a:rPr>
              <a:t>acting</a:t>
            </a:r>
            <a:r>
              <a:rPr lang="en-US" altLang="en-US" sz="2800" dirty="0"/>
              <a:t> upon that environment through </a:t>
            </a:r>
            <a:r>
              <a:rPr lang="en-US" altLang="en-US" sz="2800" dirty="0" smtClean="0">
                <a:solidFill>
                  <a:srgbClr val="FF0000"/>
                </a:solidFill>
              </a:rPr>
              <a:t>actuators</a:t>
            </a:r>
            <a:endParaRPr lang="en-US" altLang="en-US" sz="2800" dirty="0"/>
          </a:p>
          <a:p>
            <a:pPr>
              <a:lnSpc>
                <a:spcPct val="90000"/>
              </a:lnSpc>
            </a:pPr>
            <a:r>
              <a:rPr lang="en-US" altLang="en-US" sz="2800" dirty="0"/>
              <a:t>Human agent: </a:t>
            </a:r>
            <a:endParaRPr lang="en-US" altLang="en-US" sz="2800" dirty="0" smtClean="0"/>
          </a:p>
          <a:p>
            <a:pPr lvl="1">
              <a:lnSpc>
                <a:spcPct val="90000"/>
              </a:lnSpc>
            </a:pPr>
            <a:r>
              <a:rPr lang="en-US" altLang="en-US" sz="2800" dirty="0" smtClean="0"/>
              <a:t>eyes</a:t>
            </a:r>
            <a:r>
              <a:rPr lang="en-US" altLang="en-US" sz="2800" dirty="0"/>
              <a:t>, ears, and other organs for sensors; </a:t>
            </a:r>
            <a:endParaRPr lang="en-US" altLang="en-US" sz="2800" dirty="0" smtClean="0"/>
          </a:p>
          <a:p>
            <a:pPr lvl="1">
              <a:lnSpc>
                <a:spcPct val="90000"/>
              </a:lnSpc>
            </a:pPr>
            <a:r>
              <a:rPr lang="en-US" altLang="en-US" sz="2800" dirty="0" smtClean="0"/>
              <a:t>hands, legs</a:t>
            </a:r>
            <a:r>
              <a:rPr lang="en-US" altLang="en-US" sz="2800" dirty="0"/>
              <a:t>, mouth, and other body parts for </a:t>
            </a:r>
            <a:r>
              <a:rPr lang="en-US" altLang="en-US" sz="2800" dirty="0" smtClean="0"/>
              <a:t>actuators</a:t>
            </a:r>
            <a:endParaRPr lang="en-US" altLang="en-US" sz="2800" dirty="0"/>
          </a:p>
          <a:p>
            <a:pPr>
              <a:lnSpc>
                <a:spcPct val="90000"/>
              </a:lnSpc>
            </a:pPr>
            <a:r>
              <a:rPr lang="en-US" altLang="en-US" sz="2800" dirty="0"/>
              <a:t>Robotic agent: </a:t>
            </a:r>
            <a:endParaRPr lang="en-US" altLang="en-US" sz="2800" dirty="0" smtClean="0"/>
          </a:p>
          <a:p>
            <a:pPr lvl="1">
              <a:lnSpc>
                <a:spcPct val="90000"/>
              </a:lnSpc>
            </a:pPr>
            <a:r>
              <a:rPr lang="en-US" altLang="en-US" sz="2800" dirty="0" smtClean="0"/>
              <a:t>cameras </a:t>
            </a:r>
            <a:r>
              <a:rPr lang="en-US" altLang="en-US" sz="2800" dirty="0"/>
              <a:t>and infrared range finders for sensors;</a:t>
            </a:r>
          </a:p>
          <a:p>
            <a:pPr lvl="1">
              <a:lnSpc>
                <a:spcPct val="90000"/>
              </a:lnSpc>
            </a:pPr>
            <a:r>
              <a:rPr lang="en-US" altLang="en-US" sz="2800" dirty="0"/>
              <a:t>various motors for </a:t>
            </a:r>
            <a:r>
              <a:rPr lang="en-US" altLang="en-US" sz="2800" dirty="0" smtClean="0"/>
              <a:t>actuators</a:t>
            </a:r>
            <a:endParaRPr lang="en-US" altLang="en-US" sz="2800" dirty="0"/>
          </a:p>
        </p:txBody>
      </p:sp>
      <p:sp>
        <p:nvSpPr>
          <p:cNvPr id="2" name="Date Placeholder 1"/>
          <p:cNvSpPr>
            <a:spLocks noGrp="1"/>
          </p:cNvSpPr>
          <p:nvPr>
            <p:ph type="dt" sz="half" idx="10"/>
          </p:nvPr>
        </p:nvSpPr>
        <p:spPr/>
        <p:txBody>
          <a:bodyPr/>
          <a:lstStyle/>
          <a:p>
            <a:pPr>
              <a:defRPr/>
            </a:pPr>
            <a:fld id="{333B49E3-927A-4875-AFFF-2FE119B89731}"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27</a:t>
            </a:fld>
            <a:endParaRPr lang="en-US"/>
          </a:p>
        </p:txBody>
      </p:sp>
    </p:spTree>
    <p:extLst>
      <p:ext uri="{BB962C8B-B14F-4D97-AF65-F5344CB8AC3E}">
        <p14:creationId xmlns:p14="http://schemas.microsoft.com/office/powerpoint/2010/main" val="12775818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Agents and environments</a:t>
            </a:r>
          </a:p>
        </p:txBody>
      </p:sp>
      <p:sp>
        <p:nvSpPr>
          <p:cNvPr id="6147" name="Rectangle 3"/>
          <p:cNvSpPr>
            <a:spLocks noGrp="1" noChangeArrowheads="1"/>
          </p:cNvSpPr>
          <p:nvPr>
            <p:ph type="body" idx="1"/>
          </p:nvPr>
        </p:nvSpPr>
        <p:spPr>
          <a:xfrm>
            <a:off x="263352" y="1600202"/>
            <a:ext cx="9136765" cy="4525963"/>
          </a:xfrm>
        </p:spPr>
        <p:txBody>
          <a:bodyPr>
            <a:normAutofit fontScale="92500"/>
          </a:bodyPr>
          <a:lstStyle/>
          <a:p>
            <a:pPr>
              <a:buFontTx/>
              <a:buNone/>
            </a:pPr>
            <a:endParaRPr lang="en-US" altLang="en-US" sz="2800" dirty="0"/>
          </a:p>
          <a:p>
            <a:pPr>
              <a:buFontTx/>
              <a:buNone/>
            </a:pPr>
            <a:endParaRPr lang="en-US" altLang="en-US" sz="2800" dirty="0"/>
          </a:p>
          <a:p>
            <a:pPr>
              <a:buFontTx/>
              <a:buNone/>
            </a:pPr>
            <a:endParaRPr lang="en-US" altLang="en-US" sz="2800" dirty="0" smtClean="0"/>
          </a:p>
          <a:p>
            <a:pPr>
              <a:buFontTx/>
              <a:buNone/>
            </a:pPr>
            <a:endParaRPr lang="en-US" altLang="en-US" sz="2800" dirty="0" smtClean="0"/>
          </a:p>
          <a:p>
            <a:pPr>
              <a:buFontTx/>
              <a:buNone/>
            </a:pPr>
            <a:endParaRPr lang="en-US" altLang="en-US" sz="2800" dirty="0"/>
          </a:p>
          <a:p>
            <a:r>
              <a:rPr lang="en-US" altLang="en-US" sz="2800" dirty="0"/>
              <a:t>The </a:t>
            </a:r>
            <a:r>
              <a:rPr lang="en-US" altLang="en-US" sz="2800" dirty="0">
                <a:solidFill>
                  <a:srgbClr val="FF0000"/>
                </a:solidFill>
              </a:rPr>
              <a:t>agent</a:t>
            </a:r>
            <a:r>
              <a:rPr lang="en-US" altLang="en-US" sz="2800" dirty="0"/>
              <a:t> </a:t>
            </a:r>
            <a:r>
              <a:rPr lang="en-US" altLang="en-US" sz="2800" dirty="0">
                <a:solidFill>
                  <a:srgbClr val="FF0000"/>
                </a:solidFill>
              </a:rPr>
              <a:t>function</a:t>
            </a:r>
            <a:r>
              <a:rPr lang="en-US" altLang="en-US" sz="2800" dirty="0"/>
              <a:t> maps from percept histories to actions</a:t>
            </a:r>
            <a:r>
              <a:rPr lang="en-US" altLang="en-US" sz="2800" dirty="0" smtClean="0"/>
              <a:t>:</a:t>
            </a:r>
            <a:endParaRPr lang="en-US" altLang="en-US" sz="2800" dirty="0"/>
          </a:p>
          <a:p>
            <a:pPr algn="ctr">
              <a:buFontTx/>
              <a:buNone/>
            </a:pPr>
            <a:r>
              <a:rPr lang="en-US" altLang="en-US" sz="2800" dirty="0"/>
              <a:t>[</a:t>
            </a:r>
            <a:r>
              <a:rPr lang="en-US" altLang="en-US" sz="2800" i="1" dirty="0"/>
              <a:t>f</a:t>
            </a:r>
            <a:r>
              <a:rPr lang="en-US" altLang="en-US" sz="2800" dirty="0"/>
              <a:t>: </a:t>
            </a:r>
            <a:r>
              <a:rPr lang="en-US" altLang="en-US" sz="2800" dirty="0">
                <a:latin typeface="Monotype Corsiva" panose="03010101010201010101" pitchFamily="66" charset="0"/>
              </a:rPr>
              <a:t>P*</a:t>
            </a:r>
            <a:r>
              <a:rPr lang="en-US" altLang="en-US" sz="2800" dirty="0"/>
              <a:t> </a:t>
            </a:r>
            <a:r>
              <a:rPr lang="en-US" altLang="en-US" sz="2800" dirty="0">
                <a:sym typeface="Wingdings" panose="05000000000000000000" pitchFamily="2" charset="2"/>
              </a:rPr>
              <a:t> </a:t>
            </a:r>
            <a:r>
              <a:rPr lang="en-US" altLang="en-US" sz="2800" dirty="0">
                <a:latin typeface="Monotype Corsiva" panose="03010101010201010101" pitchFamily="66" charset="0"/>
              </a:rPr>
              <a:t>A</a:t>
            </a:r>
            <a:r>
              <a:rPr lang="en-US" altLang="en-US" sz="2800" dirty="0" smtClean="0"/>
              <a:t>]</a:t>
            </a:r>
            <a:endParaRPr lang="en-US" altLang="en-US" sz="2800" dirty="0"/>
          </a:p>
          <a:p>
            <a:r>
              <a:rPr lang="en-US" altLang="en-US" sz="2800" dirty="0"/>
              <a:t>The </a:t>
            </a:r>
            <a:r>
              <a:rPr lang="en-US" altLang="en-US" sz="2800" dirty="0">
                <a:solidFill>
                  <a:srgbClr val="FF0000"/>
                </a:solidFill>
              </a:rPr>
              <a:t>agent</a:t>
            </a:r>
            <a:r>
              <a:rPr lang="en-US" altLang="en-US" sz="2800" dirty="0"/>
              <a:t> </a:t>
            </a:r>
            <a:r>
              <a:rPr lang="en-US" altLang="en-US" sz="2800" dirty="0">
                <a:solidFill>
                  <a:srgbClr val="FF0000"/>
                </a:solidFill>
              </a:rPr>
              <a:t>program</a:t>
            </a:r>
            <a:r>
              <a:rPr lang="en-US" altLang="en-US" sz="2800" dirty="0"/>
              <a:t> runs on the physical </a:t>
            </a:r>
            <a:r>
              <a:rPr lang="en-US" altLang="en-US" sz="2800" dirty="0">
                <a:solidFill>
                  <a:srgbClr val="FF0000"/>
                </a:solidFill>
              </a:rPr>
              <a:t>architecture</a:t>
            </a:r>
            <a:r>
              <a:rPr lang="en-US" altLang="en-US" sz="2800" dirty="0"/>
              <a:t> to produce </a:t>
            </a:r>
            <a:r>
              <a:rPr lang="en-US" altLang="en-US" sz="2800" i="1" dirty="0" smtClean="0"/>
              <a:t>f</a:t>
            </a:r>
            <a:endParaRPr lang="en-US" altLang="en-US" sz="2800" dirty="0"/>
          </a:p>
          <a:p>
            <a:pPr marL="0" indent="0" algn="ctr">
              <a:buNone/>
            </a:pPr>
            <a:r>
              <a:rPr lang="en-US" altLang="en-US" sz="3600" dirty="0" smtClean="0"/>
              <a:t>agent </a:t>
            </a:r>
            <a:r>
              <a:rPr lang="en-US" altLang="en-US" sz="3600" dirty="0"/>
              <a:t>= architecture + </a:t>
            </a:r>
            <a:r>
              <a:rPr lang="en-US" altLang="en-US" sz="3600" dirty="0" smtClean="0"/>
              <a:t>program</a:t>
            </a:r>
            <a:endParaRPr lang="en-US" altLang="en-US" sz="3600" dirty="0"/>
          </a:p>
        </p:txBody>
      </p:sp>
      <p:pic>
        <p:nvPicPr>
          <p:cNvPr id="6148" name="Picture 4" descr="agent-enviro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712" y="1447801"/>
            <a:ext cx="4569296" cy="206317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C678C4E8-4C46-4A4D-A909-C4B5A98E46C8}"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28</a:t>
            </a:fld>
            <a:endParaRPr lang="en-US"/>
          </a:p>
        </p:txBody>
      </p:sp>
    </p:spTree>
    <p:extLst>
      <p:ext uri="{BB962C8B-B14F-4D97-AF65-F5344CB8AC3E}">
        <p14:creationId xmlns:p14="http://schemas.microsoft.com/office/powerpoint/2010/main" val="7687459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Vacuum-cleaner world</a:t>
            </a:r>
          </a:p>
        </p:txBody>
      </p:sp>
      <p:sp>
        <p:nvSpPr>
          <p:cNvPr id="7171" name="Rectangle 3"/>
          <p:cNvSpPr>
            <a:spLocks noGrp="1" noChangeArrowheads="1"/>
          </p:cNvSpPr>
          <p:nvPr>
            <p:ph type="body" idx="1"/>
          </p:nvPr>
        </p:nvSpPr>
        <p:spPr/>
        <p:txBody>
          <a:bodyPr/>
          <a:lstStyle/>
          <a:p>
            <a:endParaRPr lang="en-US" altLang="en-US" dirty="0"/>
          </a:p>
          <a:p>
            <a:endParaRPr lang="en-US" altLang="en-US" dirty="0"/>
          </a:p>
          <a:p>
            <a:endParaRPr lang="en-US" altLang="en-US" dirty="0"/>
          </a:p>
          <a:p>
            <a:endParaRPr lang="en-US" altLang="en-US" dirty="0"/>
          </a:p>
          <a:p>
            <a:r>
              <a:rPr lang="en-US" altLang="en-US" dirty="0"/>
              <a:t>Percepts: location and contents, e.g., [</a:t>
            </a:r>
            <a:r>
              <a:rPr lang="en-US" altLang="en-US" dirty="0" smtClean="0"/>
              <a:t>A , Dirty]</a:t>
            </a:r>
            <a:endParaRPr lang="en-US" altLang="en-US" dirty="0"/>
          </a:p>
          <a:p>
            <a:r>
              <a:rPr lang="en-US" altLang="en-US" dirty="0"/>
              <a:t>Actions: </a:t>
            </a:r>
            <a:r>
              <a:rPr lang="en-US" altLang="en-US" i="1" dirty="0"/>
              <a:t>Left</a:t>
            </a:r>
            <a:r>
              <a:rPr lang="en-US" altLang="en-US" dirty="0"/>
              <a:t>, </a:t>
            </a:r>
            <a:r>
              <a:rPr lang="en-US" altLang="en-US" i="1" dirty="0"/>
              <a:t>Right</a:t>
            </a:r>
            <a:r>
              <a:rPr lang="en-US" altLang="en-US" dirty="0"/>
              <a:t>, </a:t>
            </a:r>
            <a:r>
              <a:rPr lang="en-US" altLang="en-US" i="1" dirty="0"/>
              <a:t>Suck</a:t>
            </a:r>
            <a:r>
              <a:rPr lang="en-US" altLang="en-US" dirty="0"/>
              <a:t>, </a:t>
            </a:r>
            <a:r>
              <a:rPr lang="en-US" altLang="en-US" i="1" dirty="0" err="1" smtClean="0"/>
              <a:t>NoOp</a:t>
            </a:r>
            <a:endParaRPr lang="en-US" altLang="en-US" dirty="0"/>
          </a:p>
        </p:txBody>
      </p:sp>
      <p:sp>
        <p:nvSpPr>
          <p:cNvPr id="2" name="Date Placeholder 1"/>
          <p:cNvSpPr>
            <a:spLocks noGrp="1"/>
          </p:cNvSpPr>
          <p:nvPr>
            <p:ph type="dt" sz="half" idx="10"/>
          </p:nvPr>
        </p:nvSpPr>
        <p:spPr/>
        <p:txBody>
          <a:bodyPr/>
          <a:lstStyle/>
          <a:p>
            <a:pPr>
              <a:defRPr/>
            </a:pPr>
            <a:fld id="{E25798DA-DC75-4CFC-969B-30A50DA6DF3C}"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29</a:t>
            </a:fld>
            <a:endParaRPr lang="en-US"/>
          </a:p>
        </p:txBody>
      </p:sp>
      <p:pic>
        <p:nvPicPr>
          <p:cNvPr id="4" name="Picture 3"/>
          <p:cNvPicPr>
            <a:picLocks noChangeAspect="1"/>
          </p:cNvPicPr>
          <p:nvPr/>
        </p:nvPicPr>
        <p:blipFill>
          <a:blip r:embed="rId2"/>
          <a:stretch>
            <a:fillRect/>
          </a:stretch>
        </p:blipFill>
        <p:spPr>
          <a:xfrm>
            <a:off x="2211262" y="1234923"/>
            <a:ext cx="5247776" cy="2741617"/>
          </a:xfrm>
          <a:prstGeom prst="rect">
            <a:avLst/>
          </a:prstGeom>
        </p:spPr>
      </p:pic>
    </p:spTree>
    <p:extLst>
      <p:ext uri="{BB962C8B-B14F-4D97-AF65-F5344CB8AC3E}">
        <p14:creationId xmlns:p14="http://schemas.microsoft.com/office/powerpoint/2010/main" val="401904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07392"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graphicFrame>
        <p:nvGraphicFramePr>
          <p:cNvPr id="3" name="object 3"/>
          <p:cNvGraphicFramePr>
            <a:graphicFrameLocks noGrp="1"/>
          </p:cNvGraphicFramePr>
          <p:nvPr>
            <p:extLst>
              <p:ext uri="{D42A27DB-BD31-4B8C-83A1-F6EECF244321}">
                <p14:modId xmlns:p14="http://schemas.microsoft.com/office/powerpoint/2010/main" val="1721459963"/>
              </p:ext>
            </p:extLst>
          </p:nvPr>
        </p:nvGraphicFramePr>
        <p:xfrm>
          <a:off x="407368" y="1595388"/>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5" name="Date Placeholder 4"/>
          <p:cNvSpPr>
            <a:spLocks noGrp="1"/>
          </p:cNvSpPr>
          <p:nvPr>
            <p:ph type="dt" sz="half" idx="10"/>
          </p:nvPr>
        </p:nvSpPr>
        <p:spPr/>
        <p:txBody>
          <a:bodyPr/>
          <a:lstStyle/>
          <a:p>
            <a:pPr>
              <a:defRPr/>
            </a:pPr>
            <a:fld id="{7A48DAD9-80BE-46C3-92B3-0FE1B02C41CE}" type="datetime8">
              <a:rPr lang="en-US" smtClean="0"/>
              <a:t>9/6/2020 3:43 PM</a:t>
            </a:fld>
            <a:endParaRPr lang="en-US"/>
          </a:p>
        </p:txBody>
      </p:sp>
      <p:sp>
        <p:nvSpPr>
          <p:cNvPr id="6" name="Slide Number Placeholder 5"/>
          <p:cNvSpPr>
            <a:spLocks noGrp="1"/>
          </p:cNvSpPr>
          <p:nvPr>
            <p:ph type="sldNum" sz="quarter" idx="12"/>
          </p:nvPr>
        </p:nvSpPr>
        <p:spPr/>
        <p:txBody>
          <a:bodyPr/>
          <a:lstStyle/>
          <a:p>
            <a:pPr>
              <a:defRPr/>
            </a:pPr>
            <a:fld id="{54CD2F88-8A41-4E7F-9278-91FE67E35F94}" type="slidenum">
              <a:rPr lang="en-US" smtClean="0"/>
              <a:pPr>
                <a:defRPr/>
              </a:pPr>
              <a:t>3</a:t>
            </a:fld>
            <a:endParaRPr lang="en-US"/>
          </a:p>
        </p:txBody>
      </p:sp>
    </p:spTree>
    <p:extLst>
      <p:ext uri="{BB962C8B-B14F-4D97-AF65-F5344CB8AC3E}">
        <p14:creationId xmlns:p14="http://schemas.microsoft.com/office/powerpoint/2010/main" val="29899810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7328" y="1215774"/>
            <a:ext cx="9280781" cy="4965590"/>
          </a:xfrm>
          <a:prstGeom prst="rect">
            <a:avLst/>
          </a:prstGeom>
        </p:spPr>
      </p:pic>
      <p:sp>
        <p:nvSpPr>
          <p:cNvPr id="8194" name="Rectangle 2"/>
          <p:cNvSpPr>
            <a:spLocks noGrp="1" noChangeArrowheads="1"/>
          </p:cNvSpPr>
          <p:nvPr>
            <p:ph type="title"/>
          </p:nvPr>
        </p:nvSpPr>
        <p:spPr/>
        <p:txBody>
          <a:bodyPr/>
          <a:lstStyle/>
          <a:p>
            <a:r>
              <a:rPr lang="en-US" altLang="en-US"/>
              <a:t>A vacuum-cleaner agent</a:t>
            </a:r>
          </a:p>
        </p:txBody>
      </p:sp>
      <p:sp>
        <p:nvSpPr>
          <p:cNvPr id="2" name="Date Placeholder 1"/>
          <p:cNvSpPr>
            <a:spLocks noGrp="1"/>
          </p:cNvSpPr>
          <p:nvPr>
            <p:ph type="dt" sz="half" idx="10"/>
          </p:nvPr>
        </p:nvSpPr>
        <p:spPr/>
        <p:txBody>
          <a:bodyPr/>
          <a:lstStyle/>
          <a:p>
            <a:pPr>
              <a:defRPr/>
            </a:pPr>
            <a:fld id="{01867CD5-AEC0-47BA-8D9C-9192C34CE4E9}"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30</a:t>
            </a:fld>
            <a:endParaRPr lang="en-US"/>
          </a:p>
        </p:txBody>
      </p:sp>
      <p:pic>
        <p:nvPicPr>
          <p:cNvPr id="7" name="Picture 6"/>
          <p:cNvPicPr>
            <a:picLocks noChangeAspect="1"/>
          </p:cNvPicPr>
          <p:nvPr/>
        </p:nvPicPr>
        <p:blipFill>
          <a:blip r:embed="rId3"/>
          <a:stretch>
            <a:fillRect/>
          </a:stretch>
        </p:blipFill>
        <p:spPr>
          <a:xfrm>
            <a:off x="3143672" y="2204864"/>
            <a:ext cx="4686275" cy="2448272"/>
          </a:xfrm>
          <a:prstGeom prst="rect">
            <a:avLst/>
          </a:prstGeom>
        </p:spPr>
      </p:pic>
    </p:spTree>
    <p:extLst>
      <p:ext uri="{BB962C8B-B14F-4D97-AF65-F5344CB8AC3E}">
        <p14:creationId xmlns:p14="http://schemas.microsoft.com/office/powerpoint/2010/main" val="11514762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a:t>Rational agents</a:t>
            </a:r>
          </a:p>
        </p:txBody>
      </p:sp>
      <p:sp>
        <p:nvSpPr>
          <p:cNvPr id="9219" name="Rectangle 3"/>
          <p:cNvSpPr>
            <a:spLocks noGrp="1" noChangeArrowheads="1"/>
          </p:cNvSpPr>
          <p:nvPr>
            <p:ph type="body" idx="1"/>
          </p:nvPr>
        </p:nvSpPr>
        <p:spPr>
          <a:xfrm>
            <a:off x="119336" y="1124744"/>
            <a:ext cx="9280781" cy="4525963"/>
          </a:xfrm>
        </p:spPr>
        <p:txBody>
          <a:bodyPr/>
          <a:lstStyle/>
          <a:p>
            <a:pPr>
              <a:lnSpc>
                <a:spcPct val="90000"/>
              </a:lnSpc>
            </a:pPr>
            <a:r>
              <a:rPr lang="en-US" altLang="en-US" sz="2800" dirty="0"/>
              <a:t>An agent should strive to "do the right thing", </a:t>
            </a:r>
            <a:endParaRPr lang="en-US" altLang="en-US" sz="2800" dirty="0" smtClean="0"/>
          </a:p>
          <a:p>
            <a:pPr lvl="1">
              <a:lnSpc>
                <a:spcPct val="90000"/>
              </a:lnSpc>
            </a:pPr>
            <a:r>
              <a:rPr lang="en-US" altLang="en-US" sz="2800" dirty="0" smtClean="0"/>
              <a:t>based </a:t>
            </a:r>
            <a:r>
              <a:rPr lang="en-US" altLang="en-US" sz="2800" dirty="0"/>
              <a:t>on what it can perceive and the actions it can perform. </a:t>
            </a:r>
            <a:endParaRPr lang="en-US" altLang="en-US" sz="2800" dirty="0" smtClean="0"/>
          </a:p>
          <a:p>
            <a:pPr lvl="1">
              <a:lnSpc>
                <a:spcPct val="90000"/>
              </a:lnSpc>
            </a:pPr>
            <a:r>
              <a:rPr lang="en-US" altLang="en-US" sz="2800" dirty="0" smtClean="0"/>
              <a:t>The </a:t>
            </a:r>
            <a:r>
              <a:rPr lang="en-US" altLang="en-US" sz="2800" dirty="0"/>
              <a:t>right action is the one that will cause the agent to be most </a:t>
            </a:r>
            <a:r>
              <a:rPr lang="en-US" altLang="en-US" sz="2800" dirty="0" smtClean="0"/>
              <a:t>successful</a:t>
            </a:r>
            <a:endParaRPr lang="en-US" altLang="en-US" sz="2800" dirty="0"/>
          </a:p>
          <a:p>
            <a:pPr>
              <a:lnSpc>
                <a:spcPct val="90000"/>
              </a:lnSpc>
            </a:pPr>
            <a:r>
              <a:rPr lang="en-US" altLang="en-US" sz="2800" dirty="0"/>
              <a:t>Performance measure: An objective criterion for success of an agent's </a:t>
            </a:r>
            <a:r>
              <a:rPr lang="en-US" altLang="en-US" sz="2800" dirty="0" smtClean="0"/>
              <a:t>behavior</a:t>
            </a:r>
            <a:endParaRPr lang="en-US" altLang="en-US" sz="2800" dirty="0"/>
          </a:p>
          <a:p>
            <a:pPr lvl="1">
              <a:lnSpc>
                <a:spcPct val="90000"/>
              </a:lnSpc>
            </a:pPr>
            <a:r>
              <a:rPr lang="en-US" altLang="en-US" sz="2800" dirty="0" smtClean="0"/>
              <a:t>E.g</a:t>
            </a:r>
            <a:r>
              <a:rPr lang="en-US" altLang="en-US" sz="2800" dirty="0"/>
              <a:t>., performance measure of a </a:t>
            </a:r>
            <a:r>
              <a:rPr lang="en-US" altLang="en-US" sz="2800" dirty="0" smtClean="0"/>
              <a:t>vacuum-cleaner agent</a:t>
            </a:r>
          </a:p>
          <a:p>
            <a:pPr lvl="4">
              <a:lnSpc>
                <a:spcPct val="90000"/>
              </a:lnSpc>
            </a:pPr>
            <a:r>
              <a:rPr lang="en-US" altLang="en-US" sz="2800" dirty="0" smtClean="0"/>
              <a:t> amount </a:t>
            </a:r>
            <a:r>
              <a:rPr lang="en-US" altLang="en-US" sz="2800" dirty="0"/>
              <a:t>of dirt cleaned </a:t>
            </a:r>
            <a:r>
              <a:rPr lang="en-US" altLang="en-US" sz="2800" dirty="0" smtClean="0"/>
              <a:t>up</a:t>
            </a:r>
          </a:p>
          <a:p>
            <a:pPr lvl="4">
              <a:lnSpc>
                <a:spcPct val="90000"/>
              </a:lnSpc>
            </a:pPr>
            <a:r>
              <a:rPr lang="en-US" altLang="en-US" sz="2800" dirty="0"/>
              <a:t> </a:t>
            </a:r>
            <a:r>
              <a:rPr lang="en-US" altLang="en-US" sz="2800" dirty="0" smtClean="0"/>
              <a:t>amount </a:t>
            </a:r>
            <a:r>
              <a:rPr lang="en-US" altLang="en-US" sz="2800" dirty="0"/>
              <a:t>of time </a:t>
            </a:r>
            <a:r>
              <a:rPr lang="en-US" altLang="en-US" sz="2800" dirty="0" smtClean="0"/>
              <a:t>taken</a:t>
            </a:r>
          </a:p>
          <a:p>
            <a:pPr lvl="4">
              <a:lnSpc>
                <a:spcPct val="90000"/>
              </a:lnSpc>
            </a:pPr>
            <a:r>
              <a:rPr lang="en-US" altLang="en-US" sz="2800" dirty="0" smtClean="0"/>
              <a:t> amount </a:t>
            </a:r>
            <a:r>
              <a:rPr lang="en-US" altLang="en-US" sz="2800" dirty="0"/>
              <a:t>of electricity </a:t>
            </a:r>
            <a:r>
              <a:rPr lang="en-US" altLang="en-US" sz="2800" dirty="0" smtClean="0"/>
              <a:t>consumed</a:t>
            </a:r>
          </a:p>
          <a:p>
            <a:pPr lvl="4">
              <a:lnSpc>
                <a:spcPct val="90000"/>
              </a:lnSpc>
            </a:pPr>
            <a:r>
              <a:rPr lang="en-US" altLang="en-US" sz="2800" dirty="0" smtClean="0"/>
              <a:t> amount </a:t>
            </a:r>
            <a:r>
              <a:rPr lang="en-US" altLang="en-US" sz="2800" dirty="0"/>
              <a:t>of noise generated, etc</a:t>
            </a:r>
            <a:r>
              <a:rPr lang="en-US" altLang="en-US" sz="2800" dirty="0" smtClean="0"/>
              <a:t>.</a:t>
            </a:r>
            <a:endParaRPr lang="en-US" altLang="en-US" sz="2800" dirty="0"/>
          </a:p>
        </p:txBody>
      </p:sp>
      <p:sp>
        <p:nvSpPr>
          <p:cNvPr id="2" name="Date Placeholder 1"/>
          <p:cNvSpPr>
            <a:spLocks noGrp="1"/>
          </p:cNvSpPr>
          <p:nvPr>
            <p:ph type="dt" sz="half" idx="10"/>
          </p:nvPr>
        </p:nvSpPr>
        <p:spPr/>
        <p:txBody>
          <a:bodyPr/>
          <a:lstStyle/>
          <a:p>
            <a:pPr>
              <a:defRPr/>
            </a:pPr>
            <a:fld id="{E162A4A4-E91F-47E3-B571-F3E96FDDF627}"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31</a:t>
            </a:fld>
            <a:endParaRPr lang="en-US"/>
          </a:p>
        </p:txBody>
      </p:sp>
    </p:spTree>
    <p:extLst>
      <p:ext uri="{BB962C8B-B14F-4D97-AF65-F5344CB8AC3E}">
        <p14:creationId xmlns:p14="http://schemas.microsoft.com/office/powerpoint/2010/main" val="39263920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Rational agents</a:t>
            </a:r>
          </a:p>
        </p:txBody>
      </p:sp>
      <p:sp>
        <p:nvSpPr>
          <p:cNvPr id="10243" name="Rectangle 3"/>
          <p:cNvSpPr>
            <a:spLocks noGrp="1" noChangeArrowheads="1"/>
          </p:cNvSpPr>
          <p:nvPr>
            <p:ph type="body" idx="1"/>
          </p:nvPr>
        </p:nvSpPr>
        <p:spPr>
          <a:xfrm>
            <a:off x="119337" y="1600202"/>
            <a:ext cx="9145016" cy="4525963"/>
          </a:xfrm>
        </p:spPr>
        <p:txBody>
          <a:bodyPr/>
          <a:lstStyle/>
          <a:p>
            <a:pPr algn="just"/>
            <a:r>
              <a:rPr lang="en-US" altLang="en-US" dirty="0">
                <a:solidFill>
                  <a:srgbClr val="FF0000"/>
                </a:solidFill>
              </a:rPr>
              <a:t>Rational</a:t>
            </a:r>
            <a:r>
              <a:rPr lang="en-US" altLang="en-US" dirty="0"/>
              <a:t> </a:t>
            </a:r>
            <a:r>
              <a:rPr lang="en-US" altLang="en-US" dirty="0">
                <a:solidFill>
                  <a:srgbClr val="FF0000"/>
                </a:solidFill>
              </a:rPr>
              <a:t>Agent</a:t>
            </a:r>
            <a:r>
              <a:rPr lang="en-US" altLang="en-US" dirty="0"/>
              <a:t>: For each possible percept sequence, a rational agent should select an action that is expected to maximize its performance measure, given the evidence provided by the percept sequence and whatever built-in knowledge the agent has</a:t>
            </a:r>
            <a:r>
              <a:rPr lang="en-US" altLang="en-US" dirty="0" smtClean="0"/>
              <a:t>.</a:t>
            </a:r>
            <a:endParaRPr lang="en-US" altLang="en-US" dirty="0"/>
          </a:p>
        </p:txBody>
      </p:sp>
      <p:sp>
        <p:nvSpPr>
          <p:cNvPr id="2" name="Date Placeholder 1"/>
          <p:cNvSpPr>
            <a:spLocks noGrp="1"/>
          </p:cNvSpPr>
          <p:nvPr>
            <p:ph type="dt" sz="half" idx="10"/>
          </p:nvPr>
        </p:nvSpPr>
        <p:spPr/>
        <p:txBody>
          <a:bodyPr/>
          <a:lstStyle/>
          <a:p>
            <a:pPr>
              <a:defRPr/>
            </a:pPr>
            <a:fld id="{D614F84F-EABA-455D-99E2-858248044F88}"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32</a:t>
            </a:fld>
            <a:endParaRPr lang="en-US"/>
          </a:p>
        </p:txBody>
      </p:sp>
    </p:spTree>
    <p:extLst>
      <p:ext uri="{BB962C8B-B14F-4D97-AF65-F5344CB8AC3E}">
        <p14:creationId xmlns:p14="http://schemas.microsoft.com/office/powerpoint/2010/main" val="26114946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Rational agents</a:t>
            </a:r>
          </a:p>
        </p:txBody>
      </p:sp>
      <p:sp>
        <p:nvSpPr>
          <p:cNvPr id="11267" name="Rectangle 3"/>
          <p:cNvSpPr>
            <a:spLocks noGrp="1" noChangeArrowheads="1"/>
          </p:cNvSpPr>
          <p:nvPr>
            <p:ph type="body" idx="1"/>
          </p:nvPr>
        </p:nvSpPr>
        <p:spPr>
          <a:xfrm>
            <a:off x="609600" y="1600202"/>
            <a:ext cx="8790517" cy="4525963"/>
          </a:xfrm>
        </p:spPr>
        <p:txBody>
          <a:bodyPr/>
          <a:lstStyle/>
          <a:p>
            <a:pPr algn="just">
              <a:lnSpc>
                <a:spcPct val="90000"/>
              </a:lnSpc>
            </a:pPr>
            <a:r>
              <a:rPr lang="en-US" altLang="en-US" dirty="0"/>
              <a:t>Rationality is </a:t>
            </a:r>
            <a:r>
              <a:rPr lang="en-US" altLang="en-US" dirty="0">
                <a:solidFill>
                  <a:srgbClr val="FF0000"/>
                </a:solidFill>
              </a:rPr>
              <a:t>distinct</a:t>
            </a:r>
            <a:r>
              <a:rPr lang="en-US" altLang="en-US" dirty="0"/>
              <a:t> from </a:t>
            </a:r>
            <a:r>
              <a:rPr lang="en-US" altLang="en-US" dirty="0">
                <a:solidFill>
                  <a:srgbClr val="FF0000"/>
                </a:solidFill>
              </a:rPr>
              <a:t>omniscience</a:t>
            </a:r>
            <a:r>
              <a:rPr lang="en-US" altLang="en-US" dirty="0"/>
              <a:t> </a:t>
            </a:r>
            <a:endParaRPr lang="en-US" altLang="en-US" dirty="0" smtClean="0"/>
          </a:p>
          <a:p>
            <a:pPr lvl="1" algn="just">
              <a:lnSpc>
                <a:spcPct val="90000"/>
              </a:lnSpc>
            </a:pPr>
            <a:r>
              <a:rPr lang="en-US" altLang="en-US" sz="2800" dirty="0" smtClean="0">
                <a:solidFill>
                  <a:srgbClr val="FF0000"/>
                </a:solidFill>
              </a:rPr>
              <a:t>Omniscience </a:t>
            </a:r>
            <a:r>
              <a:rPr lang="en-US" altLang="en-US" sz="2800" dirty="0" smtClean="0"/>
              <a:t>(all-knowing </a:t>
            </a:r>
            <a:r>
              <a:rPr lang="en-US" altLang="en-US" sz="2800" dirty="0"/>
              <a:t>with infinite knowledge</a:t>
            </a:r>
            <a:r>
              <a:rPr lang="en-US" altLang="en-US" sz="2800" dirty="0" smtClean="0"/>
              <a:t>)</a:t>
            </a:r>
            <a:endParaRPr lang="en-US" altLang="en-US" sz="2800" dirty="0"/>
          </a:p>
          <a:p>
            <a:pPr algn="just">
              <a:lnSpc>
                <a:spcPct val="90000"/>
              </a:lnSpc>
            </a:pPr>
            <a:r>
              <a:rPr lang="en-US" altLang="en-US" dirty="0"/>
              <a:t>Agents can perform actions in order to modify future percepts so as to obtain useful information (information gathering, exploration</a:t>
            </a:r>
            <a:r>
              <a:rPr lang="en-US" altLang="en-US" dirty="0" smtClean="0"/>
              <a:t>)</a:t>
            </a:r>
            <a:endParaRPr lang="en-US" altLang="en-US" dirty="0"/>
          </a:p>
          <a:p>
            <a:pPr algn="just">
              <a:lnSpc>
                <a:spcPct val="90000"/>
              </a:lnSpc>
            </a:pPr>
            <a:r>
              <a:rPr lang="en-US" altLang="en-US" dirty="0"/>
              <a:t>An agent is </a:t>
            </a:r>
            <a:r>
              <a:rPr lang="en-US" altLang="en-US" dirty="0">
                <a:solidFill>
                  <a:srgbClr val="FF0000"/>
                </a:solidFill>
              </a:rPr>
              <a:t>autonomous</a:t>
            </a:r>
            <a:r>
              <a:rPr lang="en-US" altLang="en-US" dirty="0"/>
              <a:t> if its behavior is determined by its own experience (with ability to learn and adapt</a:t>
            </a:r>
            <a:r>
              <a:rPr lang="en-US" altLang="en-US" dirty="0" smtClean="0"/>
              <a:t>)</a:t>
            </a:r>
            <a:endParaRPr lang="en-US" altLang="en-US" dirty="0"/>
          </a:p>
        </p:txBody>
      </p:sp>
      <p:sp>
        <p:nvSpPr>
          <p:cNvPr id="2" name="Date Placeholder 1"/>
          <p:cNvSpPr>
            <a:spLocks noGrp="1"/>
          </p:cNvSpPr>
          <p:nvPr>
            <p:ph type="dt" sz="half" idx="10"/>
          </p:nvPr>
        </p:nvSpPr>
        <p:spPr/>
        <p:txBody>
          <a:bodyPr/>
          <a:lstStyle/>
          <a:p>
            <a:pPr>
              <a:defRPr/>
            </a:pPr>
            <a:fld id="{C3753904-9BC3-47DB-8852-F3EEC339D3AE}"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33</a:t>
            </a:fld>
            <a:endParaRPr lang="en-US"/>
          </a:p>
        </p:txBody>
      </p:sp>
    </p:spTree>
    <p:extLst>
      <p:ext uri="{BB962C8B-B14F-4D97-AF65-F5344CB8AC3E}">
        <p14:creationId xmlns:p14="http://schemas.microsoft.com/office/powerpoint/2010/main" val="18590945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PEAS</a:t>
            </a:r>
          </a:p>
        </p:txBody>
      </p:sp>
      <p:sp>
        <p:nvSpPr>
          <p:cNvPr id="12291" name="Rectangle 3"/>
          <p:cNvSpPr>
            <a:spLocks noGrp="1" noChangeArrowheads="1"/>
          </p:cNvSpPr>
          <p:nvPr>
            <p:ph type="body" idx="1"/>
          </p:nvPr>
        </p:nvSpPr>
        <p:spPr>
          <a:xfrm>
            <a:off x="263352" y="1600202"/>
            <a:ext cx="9136765" cy="4525963"/>
          </a:xfrm>
        </p:spPr>
        <p:txBody>
          <a:bodyPr/>
          <a:lstStyle/>
          <a:p>
            <a:pPr>
              <a:lnSpc>
                <a:spcPct val="90000"/>
              </a:lnSpc>
            </a:pPr>
            <a:r>
              <a:rPr lang="en-US" altLang="en-US" sz="2800" dirty="0"/>
              <a:t>PEAS: </a:t>
            </a:r>
            <a:r>
              <a:rPr lang="en-US" altLang="en-US" sz="2800" dirty="0" smtClean="0"/>
              <a:t> </a:t>
            </a:r>
            <a:endParaRPr lang="en-US" altLang="en-US" sz="2800" dirty="0"/>
          </a:p>
          <a:p>
            <a:pPr lvl="3">
              <a:lnSpc>
                <a:spcPct val="90000"/>
              </a:lnSpc>
            </a:pPr>
            <a:r>
              <a:rPr lang="en-US" altLang="en-US" sz="4800" dirty="0"/>
              <a:t>Performance </a:t>
            </a:r>
            <a:r>
              <a:rPr lang="en-US" altLang="en-US" sz="4800" dirty="0" smtClean="0"/>
              <a:t>measure</a:t>
            </a:r>
            <a:endParaRPr lang="en-US" altLang="en-US" sz="4800" dirty="0"/>
          </a:p>
          <a:p>
            <a:pPr lvl="3">
              <a:lnSpc>
                <a:spcPct val="90000"/>
              </a:lnSpc>
            </a:pPr>
            <a:r>
              <a:rPr lang="en-US" altLang="en-US" sz="4800" dirty="0"/>
              <a:t>Environment</a:t>
            </a:r>
          </a:p>
          <a:p>
            <a:pPr lvl="3">
              <a:lnSpc>
                <a:spcPct val="90000"/>
              </a:lnSpc>
            </a:pPr>
            <a:r>
              <a:rPr lang="en-US" altLang="en-US" sz="4800" dirty="0"/>
              <a:t>Actuators</a:t>
            </a:r>
          </a:p>
          <a:p>
            <a:pPr lvl="3">
              <a:lnSpc>
                <a:spcPct val="90000"/>
              </a:lnSpc>
            </a:pPr>
            <a:r>
              <a:rPr lang="en-US" altLang="en-US" sz="4800" dirty="0" smtClean="0"/>
              <a:t>Sensors</a:t>
            </a:r>
            <a:endParaRPr lang="en-US" altLang="en-US" sz="4800" dirty="0"/>
          </a:p>
        </p:txBody>
      </p:sp>
      <p:sp>
        <p:nvSpPr>
          <p:cNvPr id="2" name="Date Placeholder 1"/>
          <p:cNvSpPr>
            <a:spLocks noGrp="1"/>
          </p:cNvSpPr>
          <p:nvPr>
            <p:ph type="dt" sz="half" idx="10"/>
          </p:nvPr>
        </p:nvSpPr>
        <p:spPr/>
        <p:txBody>
          <a:bodyPr/>
          <a:lstStyle/>
          <a:p>
            <a:pPr>
              <a:defRPr/>
            </a:pPr>
            <a:fld id="{820BDB38-27FF-4871-BAF3-A0901A8A669E}"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34</a:t>
            </a:fld>
            <a:endParaRPr lang="en-US"/>
          </a:p>
        </p:txBody>
      </p:sp>
    </p:spTree>
    <p:extLst>
      <p:ext uri="{BB962C8B-B14F-4D97-AF65-F5344CB8AC3E}">
        <p14:creationId xmlns:p14="http://schemas.microsoft.com/office/powerpoint/2010/main" val="31053247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t>PEAS - Automated </a:t>
            </a:r>
            <a:r>
              <a:rPr lang="en-US" altLang="en-US" dirty="0"/>
              <a:t>taxi driver</a:t>
            </a:r>
          </a:p>
        </p:txBody>
      </p:sp>
      <p:sp>
        <p:nvSpPr>
          <p:cNvPr id="13315" name="Rectangle 3"/>
          <p:cNvSpPr>
            <a:spLocks noGrp="1" noChangeArrowheads="1"/>
          </p:cNvSpPr>
          <p:nvPr>
            <p:ph type="body" idx="1"/>
          </p:nvPr>
        </p:nvSpPr>
        <p:spPr>
          <a:xfrm>
            <a:off x="119336" y="1268760"/>
            <a:ext cx="9280781" cy="2379607"/>
          </a:xfrm>
        </p:spPr>
        <p:txBody>
          <a:bodyPr>
            <a:normAutofit lnSpcReduction="10000"/>
          </a:bodyPr>
          <a:lstStyle/>
          <a:p>
            <a:pPr lvl="1">
              <a:lnSpc>
                <a:spcPct val="80000"/>
              </a:lnSpc>
            </a:pPr>
            <a:r>
              <a:rPr lang="en-US" altLang="en-US" sz="2800" dirty="0" smtClean="0"/>
              <a:t>Performance </a:t>
            </a:r>
            <a:r>
              <a:rPr lang="en-US" altLang="en-US" sz="2800" dirty="0"/>
              <a:t>measure: Safe, fast, legal, comfortable trip, </a:t>
            </a:r>
          </a:p>
          <a:p>
            <a:pPr marL="457200" lvl="1" indent="0">
              <a:lnSpc>
                <a:spcPct val="80000"/>
              </a:lnSpc>
              <a:buNone/>
            </a:pPr>
            <a:r>
              <a:rPr lang="en-US" altLang="en-US" sz="2800" dirty="0" smtClean="0"/>
              <a:t>                                        maximize profits</a:t>
            </a:r>
            <a:endParaRPr lang="en-US" altLang="en-US" sz="2800" dirty="0"/>
          </a:p>
          <a:p>
            <a:pPr lvl="1">
              <a:lnSpc>
                <a:spcPct val="80000"/>
              </a:lnSpc>
            </a:pPr>
            <a:r>
              <a:rPr lang="en-US" altLang="en-US" sz="2800" dirty="0"/>
              <a:t>Environment: Roads, other traffic, pedestrians, </a:t>
            </a:r>
            <a:r>
              <a:rPr lang="en-US" altLang="en-US" sz="2800" dirty="0" smtClean="0"/>
              <a:t>customers</a:t>
            </a:r>
            <a:endParaRPr lang="en-US" altLang="en-US" sz="2800" dirty="0"/>
          </a:p>
          <a:p>
            <a:pPr lvl="1">
              <a:lnSpc>
                <a:spcPct val="80000"/>
              </a:lnSpc>
            </a:pPr>
            <a:r>
              <a:rPr lang="en-US" altLang="en-US" sz="2800" dirty="0"/>
              <a:t>Actuators: Steering wheel, accelerator, brake, signal, </a:t>
            </a:r>
            <a:r>
              <a:rPr lang="en-US" altLang="en-US" sz="2800" dirty="0" smtClean="0"/>
              <a:t>horn</a:t>
            </a:r>
            <a:endParaRPr lang="en-US" altLang="en-US" sz="2800" dirty="0"/>
          </a:p>
          <a:p>
            <a:pPr lvl="1">
              <a:lnSpc>
                <a:spcPct val="80000"/>
              </a:lnSpc>
            </a:pPr>
            <a:r>
              <a:rPr lang="en-US" altLang="en-US" sz="2800" dirty="0"/>
              <a:t>Sensors: Cameras, sonar, speedometer, GPS, odometer, engine sensors, </a:t>
            </a:r>
            <a:r>
              <a:rPr lang="en-US" altLang="en-US" sz="2800" dirty="0" smtClean="0"/>
              <a:t>keyboard</a:t>
            </a:r>
            <a:endParaRPr lang="en-US" altLang="en-US" sz="2800" dirty="0"/>
          </a:p>
        </p:txBody>
      </p:sp>
      <p:sp>
        <p:nvSpPr>
          <p:cNvPr id="2" name="Date Placeholder 1"/>
          <p:cNvSpPr>
            <a:spLocks noGrp="1"/>
          </p:cNvSpPr>
          <p:nvPr>
            <p:ph type="dt" sz="half" idx="10"/>
          </p:nvPr>
        </p:nvSpPr>
        <p:spPr/>
        <p:txBody>
          <a:bodyPr/>
          <a:lstStyle/>
          <a:p>
            <a:pPr>
              <a:defRPr/>
            </a:pPr>
            <a:fld id="{FF0CD823-08C4-45C1-ACB6-7B13F5735B85}"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35</a:t>
            </a:fld>
            <a:endParaRPr lang="en-US"/>
          </a:p>
        </p:txBody>
      </p:sp>
      <p:pic>
        <p:nvPicPr>
          <p:cNvPr id="4" name="Riding in a Driverless Taxi at CES 20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51399" y="3571454"/>
            <a:ext cx="5619747" cy="28098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3492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t>PEAS - Medical diagnosis </a:t>
            </a:r>
            <a:r>
              <a:rPr lang="en-US" altLang="en-US" dirty="0" smtClean="0"/>
              <a:t>system</a:t>
            </a:r>
            <a:endParaRPr lang="en-US" altLang="en-US" dirty="0"/>
          </a:p>
        </p:txBody>
      </p:sp>
      <p:sp>
        <p:nvSpPr>
          <p:cNvPr id="14339" name="Rectangle 3"/>
          <p:cNvSpPr>
            <a:spLocks noGrp="1" noChangeArrowheads="1"/>
          </p:cNvSpPr>
          <p:nvPr>
            <p:ph type="body" idx="1"/>
          </p:nvPr>
        </p:nvSpPr>
        <p:spPr>
          <a:xfrm>
            <a:off x="263352" y="1600203"/>
            <a:ext cx="9136765" cy="2756706"/>
          </a:xfrm>
        </p:spPr>
        <p:txBody>
          <a:bodyPr>
            <a:normAutofit fontScale="85000" lnSpcReduction="20000"/>
          </a:bodyPr>
          <a:lstStyle/>
          <a:p>
            <a:r>
              <a:rPr lang="en-US" altLang="en-US" dirty="0" smtClean="0"/>
              <a:t>Performance </a:t>
            </a:r>
            <a:r>
              <a:rPr lang="en-US" altLang="en-US" dirty="0"/>
              <a:t>measure: </a:t>
            </a:r>
            <a:r>
              <a:rPr lang="en-US" altLang="en-US" dirty="0" smtClean="0"/>
              <a:t>Healthy </a:t>
            </a:r>
            <a:r>
              <a:rPr lang="en-US" altLang="en-US" dirty="0"/>
              <a:t>patient, minimize costs, lawsuits</a:t>
            </a:r>
          </a:p>
          <a:p>
            <a:r>
              <a:rPr lang="en-US" altLang="en-US" dirty="0"/>
              <a:t>Environment: </a:t>
            </a:r>
            <a:r>
              <a:rPr lang="en-US" altLang="en-US" dirty="0" smtClean="0"/>
              <a:t>Patient</a:t>
            </a:r>
            <a:r>
              <a:rPr lang="en-US" altLang="en-US" dirty="0"/>
              <a:t>, hospital, staff</a:t>
            </a:r>
          </a:p>
          <a:p>
            <a:r>
              <a:rPr lang="en-US" altLang="en-US" dirty="0"/>
              <a:t>Actuators: </a:t>
            </a:r>
            <a:r>
              <a:rPr lang="en-US" altLang="en-US" dirty="0" smtClean="0"/>
              <a:t>Screen </a:t>
            </a:r>
            <a:r>
              <a:rPr lang="en-US" altLang="en-US" dirty="0"/>
              <a:t>display (questions, tests, diagnoses, treatments, referrals</a:t>
            </a:r>
            <a:r>
              <a:rPr lang="en-US" altLang="en-US" dirty="0" smtClean="0"/>
              <a:t>)</a:t>
            </a:r>
            <a:endParaRPr lang="en-US" altLang="en-US" dirty="0"/>
          </a:p>
          <a:p>
            <a:r>
              <a:rPr lang="en-US" altLang="en-US" dirty="0"/>
              <a:t>Sensors: Keyboard (entry of symptoms, findings, patient's answers)</a:t>
            </a:r>
          </a:p>
        </p:txBody>
      </p:sp>
      <p:sp>
        <p:nvSpPr>
          <p:cNvPr id="2" name="Date Placeholder 1"/>
          <p:cNvSpPr>
            <a:spLocks noGrp="1"/>
          </p:cNvSpPr>
          <p:nvPr>
            <p:ph type="dt" sz="half" idx="10"/>
          </p:nvPr>
        </p:nvSpPr>
        <p:spPr/>
        <p:txBody>
          <a:bodyPr/>
          <a:lstStyle/>
          <a:p>
            <a:pPr>
              <a:defRPr/>
            </a:pPr>
            <a:fld id="{70451AF4-6EBD-47CF-9A9C-205382DEB336}"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36</a:t>
            </a:fld>
            <a:endParaRPr lang="en-US"/>
          </a:p>
        </p:txBody>
      </p:sp>
      <p:pic>
        <p:nvPicPr>
          <p:cNvPr id="3074"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4149080"/>
            <a:ext cx="6955605" cy="216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916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t>PEAS - Part-picking robot</a:t>
            </a:r>
          </a:p>
        </p:txBody>
      </p:sp>
      <p:sp>
        <p:nvSpPr>
          <p:cNvPr id="15363" name="Rectangle 3"/>
          <p:cNvSpPr>
            <a:spLocks noGrp="1" noChangeArrowheads="1"/>
          </p:cNvSpPr>
          <p:nvPr>
            <p:ph type="body" idx="1"/>
          </p:nvPr>
        </p:nvSpPr>
        <p:spPr>
          <a:xfrm>
            <a:off x="609600" y="1600202"/>
            <a:ext cx="8790517" cy="2004443"/>
          </a:xfrm>
        </p:spPr>
        <p:txBody>
          <a:bodyPr>
            <a:normAutofit fontScale="85000" lnSpcReduction="10000"/>
          </a:bodyPr>
          <a:lstStyle/>
          <a:p>
            <a:r>
              <a:rPr lang="en-US" altLang="en-US" dirty="0" smtClean="0"/>
              <a:t>Performance </a:t>
            </a:r>
            <a:r>
              <a:rPr lang="en-US" altLang="en-US" dirty="0"/>
              <a:t>measure: Percentage of parts in correct bins</a:t>
            </a:r>
          </a:p>
          <a:p>
            <a:r>
              <a:rPr lang="en-US" altLang="en-US" dirty="0"/>
              <a:t>Environment: Conveyor belt with parts, bins</a:t>
            </a:r>
          </a:p>
          <a:p>
            <a:r>
              <a:rPr lang="en-US" altLang="en-US" dirty="0"/>
              <a:t>Actuators: Jointed arm and hand</a:t>
            </a:r>
          </a:p>
          <a:p>
            <a:r>
              <a:rPr lang="en-US" altLang="en-US" dirty="0"/>
              <a:t>Sensors: Camera, joint angle sensors</a:t>
            </a:r>
          </a:p>
        </p:txBody>
      </p:sp>
      <p:sp>
        <p:nvSpPr>
          <p:cNvPr id="2" name="Date Placeholder 1"/>
          <p:cNvSpPr>
            <a:spLocks noGrp="1"/>
          </p:cNvSpPr>
          <p:nvPr>
            <p:ph type="dt" sz="half" idx="10"/>
          </p:nvPr>
        </p:nvSpPr>
        <p:spPr/>
        <p:txBody>
          <a:bodyPr/>
          <a:lstStyle/>
          <a:p>
            <a:pPr>
              <a:defRPr/>
            </a:pPr>
            <a:fld id="{ADEBA7AB-246E-4143-9F1D-97992CE9C522}"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37</a:t>
            </a:fld>
            <a:endParaRPr lang="en-US"/>
          </a:p>
        </p:txBody>
      </p:sp>
      <p:sp>
        <p:nvSpPr>
          <p:cNvPr id="5" name="AutoShape 2" descr="See the source imag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8" y="3604645"/>
            <a:ext cx="4672269" cy="2743200"/>
          </a:xfrm>
          <a:prstGeom prst="rect">
            <a:avLst/>
          </a:prstGeom>
        </p:spPr>
      </p:pic>
      <p:pic>
        <p:nvPicPr>
          <p:cNvPr id="1028" name="Picture 4" descr="See the source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27848" y="3604645"/>
            <a:ext cx="468052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376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07907" y="3501008"/>
            <a:ext cx="5378879" cy="2868736"/>
          </a:xfrm>
          <a:prstGeom prst="rect">
            <a:avLst/>
          </a:prstGeom>
          <a:noFill/>
          <a:extLst>
            <a:ext uri="{909E8E84-426E-40DD-AFC4-6F175D3DCCD1}">
              <a14:hiddenFill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r>
              <a:rPr lang="en-US" altLang="en-US" dirty="0"/>
              <a:t>PEAS - Interactive English </a:t>
            </a:r>
            <a:r>
              <a:rPr lang="en-US" altLang="en-US" dirty="0" smtClean="0"/>
              <a:t>tutor</a:t>
            </a:r>
            <a:endParaRPr lang="en-US" altLang="en-US" dirty="0"/>
          </a:p>
        </p:txBody>
      </p:sp>
      <p:sp>
        <p:nvSpPr>
          <p:cNvPr id="16387" name="Rectangle 3"/>
          <p:cNvSpPr>
            <a:spLocks noGrp="1" noChangeArrowheads="1"/>
          </p:cNvSpPr>
          <p:nvPr>
            <p:ph type="body" idx="1"/>
          </p:nvPr>
        </p:nvSpPr>
        <p:spPr>
          <a:xfrm>
            <a:off x="609600" y="1248697"/>
            <a:ext cx="8790517" cy="3548455"/>
          </a:xfrm>
          <a:solidFill>
            <a:schemeClr val="bg1"/>
          </a:solidFill>
        </p:spPr>
        <p:txBody>
          <a:bodyPr>
            <a:normAutofit/>
          </a:bodyPr>
          <a:lstStyle/>
          <a:p>
            <a:r>
              <a:rPr lang="en-US" altLang="en-US" dirty="0" smtClean="0"/>
              <a:t>Performance </a:t>
            </a:r>
            <a:r>
              <a:rPr lang="en-US" altLang="en-US" dirty="0"/>
              <a:t>measure: Maximize student's score on test</a:t>
            </a:r>
          </a:p>
          <a:p>
            <a:r>
              <a:rPr lang="en-US" altLang="en-US" dirty="0"/>
              <a:t>Environment: Set of students</a:t>
            </a:r>
          </a:p>
          <a:p>
            <a:r>
              <a:rPr lang="en-US" altLang="en-US" dirty="0"/>
              <a:t>Actuators: Screen display (exercises, suggestions, corrections)</a:t>
            </a:r>
          </a:p>
          <a:p>
            <a:r>
              <a:rPr lang="en-US" altLang="en-US" dirty="0"/>
              <a:t>Sensors: Keyboard</a:t>
            </a:r>
          </a:p>
        </p:txBody>
      </p:sp>
      <p:sp>
        <p:nvSpPr>
          <p:cNvPr id="2" name="Date Placeholder 1"/>
          <p:cNvSpPr>
            <a:spLocks noGrp="1"/>
          </p:cNvSpPr>
          <p:nvPr>
            <p:ph type="dt" sz="half" idx="10"/>
          </p:nvPr>
        </p:nvSpPr>
        <p:spPr/>
        <p:txBody>
          <a:bodyPr/>
          <a:lstStyle/>
          <a:p>
            <a:pPr>
              <a:defRPr/>
            </a:pPr>
            <a:fld id="{09CE7852-313C-4056-9E3A-46A051BAF9B2}"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38</a:t>
            </a:fld>
            <a:endParaRPr lang="en-US"/>
          </a:p>
        </p:txBody>
      </p:sp>
    </p:spTree>
    <p:extLst>
      <p:ext uri="{BB962C8B-B14F-4D97-AF65-F5344CB8AC3E}">
        <p14:creationId xmlns:p14="http://schemas.microsoft.com/office/powerpoint/2010/main" val="765033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Environment types</a:t>
            </a:r>
          </a:p>
        </p:txBody>
      </p:sp>
      <p:sp>
        <p:nvSpPr>
          <p:cNvPr id="17411" name="Rectangle 3"/>
          <p:cNvSpPr>
            <a:spLocks noGrp="1" noChangeArrowheads="1"/>
          </p:cNvSpPr>
          <p:nvPr>
            <p:ph type="body" idx="1"/>
          </p:nvPr>
        </p:nvSpPr>
        <p:spPr>
          <a:xfrm>
            <a:off x="609601" y="1600202"/>
            <a:ext cx="5846440" cy="4525963"/>
          </a:xfrm>
        </p:spPr>
        <p:txBody>
          <a:bodyPr/>
          <a:lstStyle/>
          <a:p>
            <a:pPr>
              <a:lnSpc>
                <a:spcPct val="90000"/>
              </a:lnSpc>
            </a:pPr>
            <a:r>
              <a:rPr lang="en-US" altLang="en-US" sz="2400" dirty="0">
                <a:solidFill>
                  <a:srgbClr val="FF0000"/>
                </a:solidFill>
              </a:rPr>
              <a:t>Fully observable</a:t>
            </a:r>
            <a:r>
              <a:rPr lang="en-US" altLang="en-US" sz="2400" dirty="0"/>
              <a:t> (vs. partially observable): An agent's sensors give it access to the complete state of the environment at each point in time</a:t>
            </a:r>
            <a:r>
              <a:rPr lang="en-US" altLang="en-US" sz="2400" dirty="0" smtClean="0"/>
              <a:t>.</a:t>
            </a:r>
            <a:endParaRPr lang="en-US" altLang="en-US" sz="2400" dirty="0"/>
          </a:p>
          <a:p>
            <a:pPr marL="0" indent="0">
              <a:lnSpc>
                <a:spcPct val="90000"/>
              </a:lnSpc>
              <a:buNone/>
            </a:pPr>
            <a:r>
              <a:rPr lang="en-US" altLang="en-US" sz="2400" dirty="0" smtClean="0">
                <a:solidFill>
                  <a:srgbClr val="FF0000"/>
                </a:solidFill>
              </a:rPr>
              <a:t> </a:t>
            </a:r>
            <a:endParaRPr lang="en-US" altLang="en-US" sz="2400" dirty="0"/>
          </a:p>
        </p:txBody>
      </p:sp>
      <p:sp>
        <p:nvSpPr>
          <p:cNvPr id="2" name="Date Placeholder 1"/>
          <p:cNvSpPr>
            <a:spLocks noGrp="1"/>
          </p:cNvSpPr>
          <p:nvPr>
            <p:ph type="dt" sz="half" idx="10"/>
          </p:nvPr>
        </p:nvSpPr>
        <p:spPr/>
        <p:txBody>
          <a:bodyPr/>
          <a:lstStyle/>
          <a:p>
            <a:pPr>
              <a:defRPr/>
            </a:pPr>
            <a:fld id="{D0BB7986-DC60-42D8-A6FD-34A3003AA6C2}"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39</a:t>
            </a:fld>
            <a:endParaRPr lang="en-US"/>
          </a:p>
        </p:txBody>
      </p:sp>
      <p:pic>
        <p:nvPicPr>
          <p:cNvPr id="1026" name="Picture 2" descr="Intuition &amp; Fully Observable and Partially Observable Environments in AI -  Perchingtree Rants &amp; Musings"/>
          <p:cNvPicPr>
            <a:picLocks noChangeAspect="1" noChangeArrowheads="1"/>
          </p:cNvPicPr>
          <p:nvPr/>
        </p:nvPicPr>
        <p:blipFill rotWithShape="1">
          <a:blip r:embed="rId2">
            <a:extLst>
              <a:ext uri="{28A0092B-C50C-407E-A947-70E740481C1C}">
                <a14:useLocalDpi xmlns:a14="http://schemas.microsoft.com/office/drawing/2010/main" val="0"/>
              </a:ext>
            </a:extLst>
          </a:blip>
          <a:srcRect l="24484" t="25498" r="16494" b="13006"/>
          <a:stretch/>
        </p:blipFill>
        <p:spPr bwMode="auto">
          <a:xfrm>
            <a:off x="6618535" y="1200615"/>
            <a:ext cx="2141761" cy="18683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1.1: Urban traffic scenario from different points of view. The blue line indicates the driving goal, the red and yellow lines the incoming traffic."/>
          <p:cNvPicPr>
            <a:picLocks noChangeAspect="1" noChangeArrowheads="1"/>
          </p:cNvPicPr>
          <p:nvPr/>
        </p:nvPicPr>
        <p:blipFill rotWithShape="1">
          <a:blip r:embed="rId3">
            <a:extLst>
              <a:ext uri="{28A0092B-C50C-407E-A947-70E740481C1C}">
                <a14:useLocalDpi xmlns:a14="http://schemas.microsoft.com/office/drawing/2010/main" val="0"/>
              </a:ext>
            </a:extLst>
          </a:blip>
          <a:srcRect l="4929" r="7042" b="63543"/>
          <a:stretch/>
        </p:blipFill>
        <p:spPr bwMode="auto">
          <a:xfrm>
            <a:off x="263351" y="3123318"/>
            <a:ext cx="9001001" cy="325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825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79400"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2855640" y="2562987"/>
            <a:ext cx="7746969" cy="1245213"/>
          </a:xfrm>
          <a:prstGeom prst="rect">
            <a:avLst/>
          </a:prstGeom>
        </p:spPr>
        <p:txBody>
          <a:bodyPr vert="horz" wrap="square" lIns="0" tIns="26670" rIns="0" bIns="0" rtlCol="0">
            <a:spAutoFit/>
          </a:bodyPr>
          <a:lstStyle/>
          <a:p>
            <a:pPr marL="394335" marR="253365" indent="-382270">
              <a:lnSpc>
                <a:spcPts val="2360"/>
              </a:lnSpc>
              <a:spcBef>
                <a:spcPts val="210"/>
              </a:spcBef>
              <a:buFont typeface="Arial"/>
              <a:buChar char="●"/>
              <a:tabLst>
                <a:tab pos="394335" algn="l"/>
                <a:tab pos="394970" algn="l"/>
              </a:tabLst>
            </a:pPr>
            <a:r>
              <a:rPr sz="2000" spc="-5" dirty="0">
                <a:latin typeface="Comic Sans MS"/>
                <a:cs typeface="Comic Sans MS"/>
              </a:rPr>
              <a:t>Can formal rules be used to draw valid  conclusions?</a:t>
            </a:r>
            <a:endParaRPr sz="2000" dirty="0">
              <a:latin typeface="Comic Sans MS"/>
              <a:cs typeface="Comic Sans MS"/>
            </a:endParaRPr>
          </a:p>
          <a:p>
            <a:pPr marL="394335" marR="5080" indent="-382270">
              <a:lnSpc>
                <a:spcPts val="2400"/>
              </a:lnSpc>
              <a:spcBef>
                <a:spcPts val="15"/>
              </a:spcBef>
              <a:buFont typeface="Arial"/>
              <a:buChar char="●"/>
              <a:tabLst>
                <a:tab pos="394335" algn="l"/>
                <a:tab pos="394970" algn="l"/>
              </a:tabLst>
            </a:pPr>
            <a:r>
              <a:rPr sz="2000" spc="-5" dirty="0">
                <a:latin typeface="Comic Sans MS"/>
                <a:cs typeface="Comic Sans MS"/>
              </a:rPr>
              <a:t>How does the mind arise from </a:t>
            </a:r>
            <a:r>
              <a:rPr sz="2000" dirty="0">
                <a:latin typeface="Comic Sans MS"/>
                <a:cs typeface="Comic Sans MS"/>
              </a:rPr>
              <a:t>a </a:t>
            </a:r>
            <a:r>
              <a:rPr sz="2000" spc="-5" dirty="0">
                <a:latin typeface="Comic Sans MS"/>
                <a:cs typeface="Comic Sans MS"/>
              </a:rPr>
              <a:t>physical  brain?</a:t>
            </a:r>
            <a:endParaRPr sz="2000" dirty="0">
              <a:latin typeface="Comic Sans MS"/>
              <a:cs typeface="Comic Sans MS"/>
            </a:endParaRPr>
          </a:p>
          <a:p>
            <a:pPr marL="394335" indent="-382270">
              <a:lnSpc>
                <a:spcPts val="2320"/>
              </a:lnSpc>
              <a:buFont typeface="Arial"/>
              <a:buChar char="●"/>
              <a:tabLst>
                <a:tab pos="394335" algn="l"/>
                <a:tab pos="394970" algn="l"/>
              </a:tabLst>
            </a:pPr>
            <a:r>
              <a:rPr sz="2000" spc="-5" dirty="0">
                <a:latin typeface="Comic Sans MS"/>
                <a:cs typeface="Comic Sans MS"/>
              </a:rPr>
              <a:t>Where does knowledge come</a:t>
            </a:r>
            <a:r>
              <a:rPr sz="2000" spc="-35" dirty="0">
                <a:latin typeface="Comic Sans MS"/>
                <a:cs typeface="Comic Sans MS"/>
              </a:rPr>
              <a:t> </a:t>
            </a:r>
            <a:r>
              <a:rPr sz="2000" spc="-5" dirty="0">
                <a:latin typeface="Comic Sans MS"/>
                <a:cs typeface="Comic Sans MS"/>
              </a:rPr>
              <a:t>from?</a:t>
            </a:r>
            <a:endParaRPr sz="2000" dirty="0">
              <a:latin typeface="Comic Sans MS"/>
              <a:cs typeface="Comic Sans MS"/>
            </a:endParaRPr>
          </a:p>
          <a:p>
            <a:pPr marL="394335" indent="-382270">
              <a:buFont typeface="Arial"/>
              <a:buChar char="●"/>
              <a:tabLst>
                <a:tab pos="394335" algn="l"/>
                <a:tab pos="394970" algn="l"/>
              </a:tabLst>
            </a:pPr>
            <a:r>
              <a:rPr sz="2000" spc="-5" dirty="0">
                <a:latin typeface="Comic Sans MS"/>
                <a:cs typeface="Comic Sans MS"/>
              </a:rPr>
              <a:t>How does knowledge lead to</a:t>
            </a:r>
            <a:r>
              <a:rPr sz="2000" spc="-40" dirty="0">
                <a:latin typeface="Comic Sans MS"/>
                <a:cs typeface="Comic Sans MS"/>
              </a:rPr>
              <a:t> </a:t>
            </a:r>
            <a:r>
              <a:rPr sz="2000" spc="-5" dirty="0">
                <a:latin typeface="Comic Sans MS"/>
                <a:cs typeface="Comic Sans MS"/>
              </a:rPr>
              <a:t>action?</a:t>
            </a:r>
            <a:endParaRPr sz="2000" dirty="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1558160764"/>
              </p:ext>
            </p:extLst>
          </p:nvPr>
        </p:nvGraphicFramePr>
        <p:xfrm>
          <a:off x="407368" y="1595388"/>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latin typeface="Comic Sans MS"/>
                          <a:cs typeface="Comic Sans MS"/>
                        </a:rPr>
                        <a:t>Philosophy</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6" name="Date Placeholder 5"/>
          <p:cNvSpPr>
            <a:spLocks noGrp="1"/>
          </p:cNvSpPr>
          <p:nvPr>
            <p:ph type="dt" sz="half" idx="10"/>
          </p:nvPr>
        </p:nvSpPr>
        <p:spPr/>
        <p:txBody>
          <a:bodyPr/>
          <a:lstStyle/>
          <a:p>
            <a:pPr>
              <a:defRPr/>
            </a:pPr>
            <a:fld id="{166DE937-C418-4697-9E02-DC5DA124A607}" type="datetime8">
              <a:rPr lang="en-US" smtClean="0"/>
              <a:t>9/6/2020 3:43 PM</a:t>
            </a:fld>
            <a:endParaRPr lang="en-US"/>
          </a:p>
        </p:txBody>
      </p:sp>
      <p:sp>
        <p:nvSpPr>
          <p:cNvPr id="7" name="Slide Number Placeholder 6"/>
          <p:cNvSpPr>
            <a:spLocks noGrp="1"/>
          </p:cNvSpPr>
          <p:nvPr>
            <p:ph type="sldNum" sz="quarter" idx="12"/>
          </p:nvPr>
        </p:nvSpPr>
        <p:spPr/>
        <p:txBody>
          <a:bodyPr/>
          <a:lstStyle/>
          <a:p>
            <a:pPr>
              <a:defRPr/>
            </a:pPr>
            <a:fld id="{54CD2F88-8A41-4E7F-9278-91FE67E35F94}" type="slidenum">
              <a:rPr lang="en-US" smtClean="0"/>
              <a:pPr>
                <a:defRPr/>
              </a:pPr>
              <a:t>4</a:t>
            </a:fld>
            <a:endParaRPr lang="en-US"/>
          </a:p>
        </p:txBody>
      </p:sp>
    </p:spTree>
    <p:extLst>
      <p:ext uri="{BB962C8B-B14F-4D97-AF65-F5344CB8AC3E}">
        <p14:creationId xmlns:p14="http://schemas.microsoft.com/office/powerpoint/2010/main" val="32600695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Environment types</a:t>
            </a:r>
          </a:p>
        </p:txBody>
      </p:sp>
      <p:sp>
        <p:nvSpPr>
          <p:cNvPr id="17411" name="Rectangle 3"/>
          <p:cNvSpPr>
            <a:spLocks noGrp="1" noChangeArrowheads="1"/>
          </p:cNvSpPr>
          <p:nvPr>
            <p:ph type="body" idx="1"/>
          </p:nvPr>
        </p:nvSpPr>
        <p:spPr>
          <a:xfrm>
            <a:off x="609600" y="1600202"/>
            <a:ext cx="8790517" cy="4525963"/>
          </a:xfrm>
        </p:spPr>
        <p:txBody>
          <a:bodyPr/>
          <a:lstStyle/>
          <a:p>
            <a:pPr>
              <a:lnSpc>
                <a:spcPct val="90000"/>
              </a:lnSpc>
            </a:pPr>
            <a:r>
              <a:rPr lang="en-US" altLang="en-US" sz="2400" dirty="0" smtClean="0">
                <a:solidFill>
                  <a:srgbClr val="FF0000"/>
                </a:solidFill>
              </a:rPr>
              <a:t>Deterministic</a:t>
            </a:r>
            <a:r>
              <a:rPr lang="en-US" altLang="en-US" sz="2400" dirty="0" smtClean="0"/>
              <a:t> </a:t>
            </a:r>
            <a:r>
              <a:rPr lang="en-US" altLang="en-US" sz="2400" dirty="0"/>
              <a:t>(vs. stochastic): The next state of the environment is completely determined by the current state and the action executed by the agent. (If the environment is deterministic except for the actions of other agents, then the environment is </a:t>
            </a:r>
            <a:r>
              <a:rPr lang="en-US" altLang="en-US" sz="2400" dirty="0">
                <a:solidFill>
                  <a:srgbClr val="FF0000"/>
                </a:solidFill>
              </a:rPr>
              <a:t>strategic</a:t>
            </a:r>
            <a:r>
              <a:rPr lang="en-US" altLang="en-US" sz="2400" dirty="0" smtClean="0"/>
              <a:t>)</a:t>
            </a:r>
            <a:endParaRPr lang="en-US" altLang="en-US" sz="2400" dirty="0"/>
          </a:p>
          <a:p>
            <a:pPr marL="0" indent="0">
              <a:lnSpc>
                <a:spcPct val="90000"/>
              </a:lnSpc>
              <a:buNone/>
            </a:pPr>
            <a:endParaRPr lang="en-US" altLang="en-US" sz="2400" dirty="0"/>
          </a:p>
        </p:txBody>
      </p:sp>
      <p:sp>
        <p:nvSpPr>
          <p:cNvPr id="2" name="Date Placeholder 1"/>
          <p:cNvSpPr>
            <a:spLocks noGrp="1"/>
          </p:cNvSpPr>
          <p:nvPr>
            <p:ph type="dt" sz="half" idx="10"/>
          </p:nvPr>
        </p:nvSpPr>
        <p:spPr/>
        <p:txBody>
          <a:bodyPr/>
          <a:lstStyle/>
          <a:p>
            <a:pPr>
              <a:defRPr/>
            </a:pPr>
            <a:fld id="{D0BB7986-DC60-42D8-A6FD-34A3003AA6C2}"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40</a:t>
            </a:fld>
            <a:endParaRPr lang="en-US"/>
          </a:p>
        </p:txBody>
      </p:sp>
      <p:pic>
        <p:nvPicPr>
          <p:cNvPr id="2050" name="Picture 2"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448" y="3196295"/>
            <a:ext cx="3615088" cy="2579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46" t="18621" r="10141" b="11550"/>
          <a:stretch/>
        </p:blipFill>
        <p:spPr bwMode="auto">
          <a:xfrm>
            <a:off x="5087888" y="3196294"/>
            <a:ext cx="3932100" cy="268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5279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Environment types</a:t>
            </a:r>
          </a:p>
        </p:txBody>
      </p:sp>
      <p:sp>
        <p:nvSpPr>
          <p:cNvPr id="17411" name="Rectangle 3"/>
          <p:cNvSpPr>
            <a:spLocks noGrp="1" noChangeArrowheads="1"/>
          </p:cNvSpPr>
          <p:nvPr>
            <p:ph type="body" idx="1"/>
          </p:nvPr>
        </p:nvSpPr>
        <p:spPr>
          <a:xfrm>
            <a:off x="609600" y="1600202"/>
            <a:ext cx="8790517" cy="4525963"/>
          </a:xfrm>
        </p:spPr>
        <p:txBody>
          <a:bodyPr/>
          <a:lstStyle/>
          <a:p>
            <a:pPr>
              <a:lnSpc>
                <a:spcPct val="90000"/>
              </a:lnSpc>
            </a:pPr>
            <a:r>
              <a:rPr lang="en-US" altLang="en-US" sz="2400" dirty="0" smtClean="0">
                <a:solidFill>
                  <a:srgbClr val="FF0000"/>
                </a:solidFill>
              </a:rPr>
              <a:t>Episodic </a:t>
            </a:r>
            <a:r>
              <a:rPr lang="en-US" altLang="en-US" sz="2400" dirty="0" smtClean="0"/>
              <a:t>(vs. sequential): The agent's experience is divided into atomic "episodes" (each episode consists of the agent perceiving and then performing a single action), and the choice of action in each episode depends only on the episode itself.</a:t>
            </a:r>
            <a:endParaRPr lang="en-US" altLang="en-US" sz="2400" dirty="0"/>
          </a:p>
        </p:txBody>
      </p:sp>
      <p:sp>
        <p:nvSpPr>
          <p:cNvPr id="2" name="Date Placeholder 1"/>
          <p:cNvSpPr>
            <a:spLocks noGrp="1"/>
          </p:cNvSpPr>
          <p:nvPr>
            <p:ph type="dt" sz="half" idx="10"/>
          </p:nvPr>
        </p:nvSpPr>
        <p:spPr/>
        <p:txBody>
          <a:bodyPr/>
          <a:lstStyle/>
          <a:p>
            <a:pPr>
              <a:defRPr/>
            </a:pPr>
            <a:fld id="{D0BB7986-DC60-42D8-A6FD-34A3003AA6C2}"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41</a:t>
            </a:fld>
            <a:endParaRPr lang="en-US"/>
          </a:p>
        </p:txBody>
      </p:sp>
    </p:spTree>
    <p:extLst>
      <p:ext uri="{BB962C8B-B14F-4D97-AF65-F5344CB8AC3E}">
        <p14:creationId xmlns:p14="http://schemas.microsoft.com/office/powerpoint/2010/main" val="42164129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Environment types</a:t>
            </a:r>
          </a:p>
        </p:txBody>
      </p:sp>
      <p:sp>
        <p:nvSpPr>
          <p:cNvPr id="18435" name="Rectangle 3"/>
          <p:cNvSpPr>
            <a:spLocks noGrp="1" noChangeArrowheads="1"/>
          </p:cNvSpPr>
          <p:nvPr>
            <p:ph type="body" idx="1"/>
          </p:nvPr>
        </p:nvSpPr>
        <p:spPr>
          <a:xfrm>
            <a:off x="609600" y="1600202"/>
            <a:ext cx="8790517" cy="4525963"/>
          </a:xfrm>
        </p:spPr>
        <p:txBody>
          <a:bodyPr/>
          <a:lstStyle/>
          <a:p>
            <a:pPr algn="just"/>
            <a:r>
              <a:rPr lang="en-US" altLang="en-US" sz="2800" dirty="0">
                <a:solidFill>
                  <a:srgbClr val="FF0000"/>
                </a:solidFill>
              </a:rPr>
              <a:t>Static </a:t>
            </a:r>
            <a:r>
              <a:rPr lang="en-US" altLang="en-US" sz="2800" dirty="0"/>
              <a:t>(vs. dynamic): The environment is unchanged while an agent is deliberating. (The environment is </a:t>
            </a:r>
            <a:r>
              <a:rPr lang="en-US" altLang="en-US" sz="2800" dirty="0" err="1">
                <a:solidFill>
                  <a:srgbClr val="FF0000"/>
                </a:solidFill>
              </a:rPr>
              <a:t>semidynamic</a:t>
            </a:r>
            <a:r>
              <a:rPr lang="en-US" altLang="en-US" sz="2800" dirty="0"/>
              <a:t> if the environment itself does not change with the passage of time but the agent's performance score does</a:t>
            </a:r>
            <a:r>
              <a:rPr lang="en-US" altLang="en-US" sz="2800" dirty="0" smtClean="0"/>
              <a:t>)</a:t>
            </a:r>
            <a:endParaRPr lang="en-US" altLang="en-US" sz="2800" dirty="0"/>
          </a:p>
          <a:p>
            <a:pPr marL="0" indent="0" algn="just">
              <a:buNone/>
            </a:pPr>
            <a:endParaRPr lang="en-US" altLang="en-US" sz="2800" dirty="0"/>
          </a:p>
        </p:txBody>
      </p:sp>
      <p:sp>
        <p:nvSpPr>
          <p:cNvPr id="2" name="Date Placeholder 1"/>
          <p:cNvSpPr>
            <a:spLocks noGrp="1"/>
          </p:cNvSpPr>
          <p:nvPr>
            <p:ph type="dt" sz="half" idx="10"/>
          </p:nvPr>
        </p:nvSpPr>
        <p:spPr/>
        <p:txBody>
          <a:bodyPr/>
          <a:lstStyle/>
          <a:p>
            <a:pPr>
              <a:defRPr/>
            </a:pPr>
            <a:fld id="{E6BAE477-85EA-45AF-823C-1FB6894E36F6}"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42</a:t>
            </a:fld>
            <a:endParaRPr lang="en-US"/>
          </a:p>
        </p:txBody>
      </p:sp>
      <p:pic>
        <p:nvPicPr>
          <p:cNvPr id="6" name="Picture 5">
            <a:extLst>
              <a:ext uri="{FF2B5EF4-FFF2-40B4-BE49-F238E27FC236}">
                <a16:creationId xmlns:a16="http://schemas.microsoft.com/office/drawing/2014/main" id="{F8BDB29F-9566-405C-B1B5-9114EB7DF2F4}"/>
              </a:ext>
            </a:extLst>
          </p:cNvPr>
          <p:cNvPicPr>
            <a:picLocks noChangeAspect="1"/>
          </p:cNvPicPr>
          <p:nvPr/>
        </p:nvPicPr>
        <p:blipFill rotWithShape="1">
          <a:blip r:embed="rId2"/>
          <a:srcRect l="9667" t="19020" r="9434" b="18156"/>
          <a:stretch/>
        </p:blipFill>
        <p:spPr>
          <a:xfrm>
            <a:off x="2927648" y="3501008"/>
            <a:ext cx="6120680" cy="2711694"/>
          </a:xfrm>
          <a:prstGeom prst="rect">
            <a:avLst/>
          </a:prstGeom>
        </p:spPr>
      </p:pic>
    </p:spTree>
    <p:extLst>
      <p:ext uri="{BB962C8B-B14F-4D97-AF65-F5344CB8AC3E}">
        <p14:creationId xmlns:p14="http://schemas.microsoft.com/office/powerpoint/2010/main" val="2579972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Environment types</a:t>
            </a:r>
          </a:p>
        </p:txBody>
      </p:sp>
      <p:sp>
        <p:nvSpPr>
          <p:cNvPr id="18435" name="Rectangle 3"/>
          <p:cNvSpPr>
            <a:spLocks noGrp="1" noChangeArrowheads="1"/>
          </p:cNvSpPr>
          <p:nvPr>
            <p:ph type="body" idx="1"/>
          </p:nvPr>
        </p:nvSpPr>
        <p:spPr>
          <a:xfrm>
            <a:off x="609600" y="1600202"/>
            <a:ext cx="8790517" cy="4525963"/>
          </a:xfrm>
        </p:spPr>
        <p:txBody>
          <a:bodyPr/>
          <a:lstStyle/>
          <a:p>
            <a:pPr algn="just"/>
            <a:r>
              <a:rPr lang="en-US" altLang="en-US" sz="2800" dirty="0" smtClean="0">
                <a:solidFill>
                  <a:srgbClr val="FF0000"/>
                </a:solidFill>
              </a:rPr>
              <a:t>Discrete</a:t>
            </a:r>
            <a:r>
              <a:rPr lang="en-US" altLang="en-US" sz="2800" dirty="0" smtClean="0"/>
              <a:t> </a:t>
            </a:r>
            <a:r>
              <a:rPr lang="en-US" altLang="en-US" sz="2800" dirty="0"/>
              <a:t>(vs. continuous): A limited number of distinct, clearly defined percepts and actions</a:t>
            </a:r>
            <a:r>
              <a:rPr lang="en-US" altLang="en-US" sz="2800" dirty="0" smtClean="0"/>
              <a:t>.</a:t>
            </a:r>
            <a:endParaRPr lang="en-US" altLang="en-US" sz="2800" dirty="0"/>
          </a:p>
        </p:txBody>
      </p:sp>
      <p:sp>
        <p:nvSpPr>
          <p:cNvPr id="2" name="Date Placeholder 1"/>
          <p:cNvSpPr>
            <a:spLocks noGrp="1"/>
          </p:cNvSpPr>
          <p:nvPr>
            <p:ph type="dt" sz="half" idx="10"/>
          </p:nvPr>
        </p:nvSpPr>
        <p:spPr/>
        <p:txBody>
          <a:bodyPr/>
          <a:lstStyle/>
          <a:p>
            <a:pPr>
              <a:defRPr/>
            </a:pPr>
            <a:fld id="{E6BAE477-85EA-45AF-823C-1FB6894E36F6}"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43</a:t>
            </a:fld>
            <a:endParaRPr lang="en-US"/>
          </a:p>
        </p:txBody>
      </p:sp>
      <p:pic>
        <p:nvPicPr>
          <p:cNvPr id="6" name="Picture 5">
            <a:extLst>
              <a:ext uri="{FF2B5EF4-FFF2-40B4-BE49-F238E27FC236}">
                <a16:creationId xmlns:a16="http://schemas.microsoft.com/office/drawing/2014/main" id="{EF9160B3-AEDC-40F3-84B6-201A847ABB36}"/>
              </a:ext>
            </a:extLst>
          </p:cNvPr>
          <p:cNvPicPr>
            <a:picLocks noChangeAspect="1"/>
          </p:cNvPicPr>
          <p:nvPr/>
        </p:nvPicPr>
        <p:blipFill rotWithShape="1">
          <a:blip r:embed="rId2"/>
          <a:srcRect l="4736" t="18168" r="8641" b="31408"/>
          <a:stretch/>
        </p:blipFill>
        <p:spPr>
          <a:xfrm>
            <a:off x="1127448" y="3140968"/>
            <a:ext cx="7920881" cy="2592288"/>
          </a:xfrm>
          <a:prstGeom prst="rect">
            <a:avLst/>
          </a:prstGeom>
        </p:spPr>
      </p:pic>
    </p:spTree>
    <p:extLst>
      <p:ext uri="{BB962C8B-B14F-4D97-AF65-F5344CB8AC3E}">
        <p14:creationId xmlns:p14="http://schemas.microsoft.com/office/powerpoint/2010/main" val="28873199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t>Environment types</a:t>
            </a:r>
          </a:p>
        </p:txBody>
      </p:sp>
      <p:sp>
        <p:nvSpPr>
          <p:cNvPr id="18435" name="Rectangle 3"/>
          <p:cNvSpPr>
            <a:spLocks noGrp="1" noChangeArrowheads="1"/>
          </p:cNvSpPr>
          <p:nvPr>
            <p:ph type="body" idx="1"/>
          </p:nvPr>
        </p:nvSpPr>
        <p:spPr>
          <a:xfrm>
            <a:off x="609600" y="1600202"/>
            <a:ext cx="8790517" cy="4525963"/>
          </a:xfrm>
        </p:spPr>
        <p:txBody>
          <a:bodyPr/>
          <a:lstStyle/>
          <a:p>
            <a:r>
              <a:rPr lang="en-US" altLang="en-US" sz="2800" dirty="0" smtClean="0">
                <a:solidFill>
                  <a:srgbClr val="FF0000"/>
                </a:solidFill>
              </a:rPr>
              <a:t>Single </a:t>
            </a:r>
            <a:r>
              <a:rPr lang="en-US" altLang="en-US" sz="2800" dirty="0">
                <a:solidFill>
                  <a:srgbClr val="FF0000"/>
                </a:solidFill>
              </a:rPr>
              <a:t>agent</a:t>
            </a:r>
            <a:r>
              <a:rPr lang="en-US" altLang="en-US" sz="2800" dirty="0"/>
              <a:t> (vs. </a:t>
            </a:r>
            <a:r>
              <a:rPr lang="en-US" altLang="en-US" sz="2800" dirty="0" err="1"/>
              <a:t>multiagent</a:t>
            </a:r>
            <a:r>
              <a:rPr lang="en-US" altLang="en-US" sz="2800" dirty="0"/>
              <a:t>): An agent operating by itself in an environment</a:t>
            </a:r>
            <a:r>
              <a:rPr lang="en-US" altLang="en-US" sz="2800" dirty="0" smtClean="0"/>
              <a:t>.</a:t>
            </a:r>
            <a:endParaRPr lang="en-US" altLang="en-US" sz="2800" dirty="0"/>
          </a:p>
        </p:txBody>
      </p:sp>
      <p:sp>
        <p:nvSpPr>
          <p:cNvPr id="2" name="Date Placeholder 1"/>
          <p:cNvSpPr>
            <a:spLocks noGrp="1"/>
          </p:cNvSpPr>
          <p:nvPr>
            <p:ph type="dt" sz="half" idx="10"/>
          </p:nvPr>
        </p:nvSpPr>
        <p:spPr/>
        <p:txBody>
          <a:bodyPr/>
          <a:lstStyle/>
          <a:p>
            <a:pPr>
              <a:defRPr/>
            </a:pPr>
            <a:fld id="{E6BAE477-85EA-45AF-823C-1FB6894E36F6}"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44</a:t>
            </a:fld>
            <a:endParaRPr lang="en-US"/>
          </a:p>
        </p:txBody>
      </p:sp>
      <p:pic>
        <p:nvPicPr>
          <p:cNvPr id="6" name="Picture 5">
            <a:extLst>
              <a:ext uri="{FF2B5EF4-FFF2-40B4-BE49-F238E27FC236}">
                <a16:creationId xmlns:a16="http://schemas.microsoft.com/office/drawing/2014/main" id="{5B653555-4A2A-4E90-A4C7-5F6BB9F2280D}"/>
              </a:ext>
            </a:extLst>
          </p:cNvPr>
          <p:cNvPicPr>
            <a:picLocks noChangeAspect="1"/>
          </p:cNvPicPr>
          <p:nvPr/>
        </p:nvPicPr>
        <p:blipFill rotWithShape="1">
          <a:blip r:embed="rId2"/>
          <a:srcRect l="12072" t="25474" r="12329" b="14408"/>
          <a:stretch/>
        </p:blipFill>
        <p:spPr>
          <a:xfrm>
            <a:off x="1127448" y="2708919"/>
            <a:ext cx="8136904" cy="3637969"/>
          </a:xfrm>
          <a:prstGeom prst="rect">
            <a:avLst/>
          </a:prstGeom>
        </p:spPr>
      </p:pic>
    </p:spTree>
    <p:extLst>
      <p:ext uri="{BB962C8B-B14F-4D97-AF65-F5344CB8AC3E}">
        <p14:creationId xmlns:p14="http://schemas.microsoft.com/office/powerpoint/2010/main" val="32537330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Environment types</a:t>
            </a:r>
          </a:p>
        </p:txBody>
      </p:sp>
      <p:sp>
        <p:nvSpPr>
          <p:cNvPr id="19459" name="Rectangle 3"/>
          <p:cNvSpPr>
            <a:spLocks noGrp="1" noChangeArrowheads="1"/>
          </p:cNvSpPr>
          <p:nvPr>
            <p:ph type="body" idx="1"/>
          </p:nvPr>
        </p:nvSpPr>
        <p:spPr>
          <a:xfrm>
            <a:off x="191344" y="1268760"/>
            <a:ext cx="8712968" cy="4857405"/>
          </a:xfrm>
        </p:spPr>
        <p:txBody>
          <a:bodyPr/>
          <a:lstStyle/>
          <a:p>
            <a:pPr>
              <a:lnSpc>
                <a:spcPct val="80000"/>
              </a:lnSpc>
            </a:pPr>
            <a:r>
              <a:rPr lang="en-US" altLang="en-US" sz="2000" dirty="0" smtClean="0"/>
              <a:t>The </a:t>
            </a:r>
            <a:r>
              <a:rPr lang="en-US" altLang="en-US" sz="2000" dirty="0"/>
              <a:t>environment type largely determines the agent </a:t>
            </a:r>
            <a:r>
              <a:rPr lang="en-US" altLang="en-US" sz="2000" dirty="0" smtClean="0"/>
              <a:t>design</a:t>
            </a:r>
            <a:endParaRPr lang="en-US" altLang="en-US" sz="2000" dirty="0"/>
          </a:p>
          <a:p>
            <a:pPr>
              <a:lnSpc>
                <a:spcPct val="80000"/>
              </a:lnSpc>
            </a:pPr>
            <a:r>
              <a:rPr lang="en-US" altLang="en-US" sz="2000" dirty="0"/>
              <a:t>The real world is (of course) partially observable, stochastic, sequential, dynamic, continuous, </a:t>
            </a:r>
            <a:r>
              <a:rPr lang="en-US" altLang="en-US" sz="2000" dirty="0" smtClean="0"/>
              <a:t>multi-agent</a:t>
            </a:r>
            <a:endParaRPr lang="en-US" altLang="en-US" sz="2000" dirty="0"/>
          </a:p>
        </p:txBody>
      </p:sp>
      <p:sp>
        <p:nvSpPr>
          <p:cNvPr id="2" name="Date Placeholder 1"/>
          <p:cNvSpPr>
            <a:spLocks noGrp="1"/>
          </p:cNvSpPr>
          <p:nvPr>
            <p:ph type="dt" sz="half" idx="10"/>
          </p:nvPr>
        </p:nvSpPr>
        <p:spPr/>
        <p:txBody>
          <a:bodyPr/>
          <a:lstStyle/>
          <a:p>
            <a:pPr>
              <a:defRPr/>
            </a:pPr>
            <a:fld id="{0F06D765-7178-4F2C-9651-6E64ABBAB871}"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45</a:t>
            </a:fld>
            <a:endParaRPr lang="en-US"/>
          </a:p>
        </p:txBody>
      </p:sp>
      <p:pic>
        <p:nvPicPr>
          <p:cNvPr id="4" name="Picture 3"/>
          <p:cNvPicPr>
            <a:picLocks noChangeAspect="1"/>
          </p:cNvPicPr>
          <p:nvPr/>
        </p:nvPicPr>
        <p:blipFill>
          <a:blip r:embed="rId2"/>
          <a:stretch>
            <a:fillRect/>
          </a:stretch>
        </p:blipFill>
        <p:spPr>
          <a:xfrm>
            <a:off x="623392" y="2308812"/>
            <a:ext cx="8558197" cy="3928500"/>
          </a:xfrm>
          <a:prstGeom prst="rect">
            <a:avLst/>
          </a:prstGeom>
        </p:spPr>
      </p:pic>
    </p:spTree>
    <p:extLst>
      <p:ext uri="{BB962C8B-B14F-4D97-AF65-F5344CB8AC3E}">
        <p14:creationId xmlns:p14="http://schemas.microsoft.com/office/powerpoint/2010/main" val="38254578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Agent functions and programs</a:t>
            </a:r>
          </a:p>
        </p:txBody>
      </p:sp>
      <p:sp>
        <p:nvSpPr>
          <p:cNvPr id="20483" name="Rectangle 3"/>
          <p:cNvSpPr>
            <a:spLocks noGrp="1" noChangeArrowheads="1"/>
          </p:cNvSpPr>
          <p:nvPr>
            <p:ph type="body" idx="1"/>
          </p:nvPr>
        </p:nvSpPr>
        <p:spPr>
          <a:xfrm>
            <a:off x="609600" y="1600202"/>
            <a:ext cx="8790517" cy="4525963"/>
          </a:xfrm>
        </p:spPr>
        <p:txBody>
          <a:bodyPr/>
          <a:lstStyle/>
          <a:p>
            <a:r>
              <a:rPr lang="en-US" altLang="en-US" dirty="0"/>
              <a:t>An agent is completely specified by the </a:t>
            </a:r>
            <a:r>
              <a:rPr lang="en-US" altLang="en-US" u="sng" dirty="0"/>
              <a:t>agent function</a:t>
            </a:r>
            <a:r>
              <a:rPr lang="en-US" altLang="en-US" dirty="0"/>
              <a:t> mapping percept sequences to </a:t>
            </a:r>
            <a:r>
              <a:rPr lang="en-US" altLang="en-US" dirty="0" smtClean="0"/>
              <a:t>actions</a:t>
            </a:r>
            <a:endParaRPr lang="en-US" altLang="en-US" dirty="0"/>
          </a:p>
        </p:txBody>
      </p:sp>
      <p:sp>
        <p:nvSpPr>
          <p:cNvPr id="2" name="Date Placeholder 1"/>
          <p:cNvSpPr>
            <a:spLocks noGrp="1"/>
          </p:cNvSpPr>
          <p:nvPr>
            <p:ph type="dt" sz="half" idx="10"/>
          </p:nvPr>
        </p:nvSpPr>
        <p:spPr/>
        <p:txBody>
          <a:bodyPr/>
          <a:lstStyle/>
          <a:p>
            <a:pPr>
              <a:defRPr/>
            </a:pPr>
            <a:fld id="{8A20EFBA-D1AF-4C6E-8D11-A6654E6014A9}"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46</a:t>
            </a:fld>
            <a:endParaRPr lang="en-US"/>
          </a:p>
        </p:txBody>
      </p:sp>
      <p:pic>
        <p:nvPicPr>
          <p:cNvPr id="4" name="Picture 3"/>
          <p:cNvPicPr>
            <a:picLocks noChangeAspect="1"/>
          </p:cNvPicPr>
          <p:nvPr/>
        </p:nvPicPr>
        <p:blipFill>
          <a:blip r:embed="rId2"/>
          <a:stretch>
            <a:fillRect/>
          </a:stretch>
        </p:blipFill>
        <p:spPr>
          <a:xfrm>
            <a:off x="2393882" y="3043384"/>
            <a:ext cx="5221951" cy="3082781"/>
          </a:xfrm>
          <a:prstGeom prst="rect">
            <a:avLst/>
          </a:prstGeom>
        </p:spPr>
      </p:pic>
    </p:spTree>
    <p:extLst>
      <p:ext uri="{BB962C8B-B14F-4D97-AF65-F5344CB8AC3E}">
        <p14:creationId xmlns:p14="http://schemas.microsoft.com/office/powerpoint/2010/main" val="22428509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t>Table-lookup agent</a:t>
            </a:r>
          </a:p>
        </p:txBody>
      </p:sp>
      <p:sp>
        <p:nvSpPr>
          <p:cNvPr id="21507" name="Rectangle 3"/>
          <p:cNvSpPr>
            <a:spLocks noGrp="1" noChangeArrowheads="1"/>
          </p:cNvSpPr>
          <p:nvPr>
            <p:ph type="body" idx="1"/>
          </p:nvPr>
        </p:nvSpPr>
        <p:spPr>
          <a:xfrm>
            <a:off x="609600" y="1600202"/>
            <a:ext cx="8790517" cy="4525963"/>
          </a:xfrm>
        </p:spPr>
        <p:txBody>
          <a:bodyPr>
            <a:normAutofit fontScale="92500" lnSpcReduction="10000"/>
          </a:bodyPr>
          <a:lstStyle/>
          <a:p>
            <a:pPr marL="0" indent="0">
              <a:buNone/>
            </a:pPr>
            <a:r>
              <a:rPr lang="en-US" sz="2400" b="1" dirty="0"/>
              <a:t>function</a:t>
            </a:r>
            <a:r>
              <a:rPr lang="en-US" sz="2400" dirty="0"/>
              <a:t> TABLE-DRIVEN-AGENT(</a:t>
            </a:r>
            <a:r>
              <a:rPr lang="en-US" sz="2400" i="1" dirty="0"/>
              <a:t>percept </a:t>
            </a:r>
            <a:r>
              <a:rPr lang="en-US" sz="2400" dirty="0"/>
              <a:t>) </a:t>
            </a:r>
            <a:r>
              <a:rPr lang="en-US" sz="2400" b="1" dirty="0"/>
              <a:t>returns</a:t>
            </a:r>
            <a:r>
              <a:rPr lang="en-US" sz="2400" dirty="0"/>
              <a:t> an action</a:t>
            </a:r>
          </a:p>
          <a:p>
            <a:pPr marL="0" indent="0">
              <a:buNone/>
            </a:pPr>
            <a:r>
              <a:rPr lang="en-US" sz="2400" b="1" dirty="0" smtClean="0"/>
              <a:t>	persistent</a:t>
            </a:r>
            <a:r>
              <a:rPr lang="en-US" sz="2400" b="1" dirty="0"/>
              <a:t>: </a:t>
            </a:r>
            <a:r>
              <a:rPr lang="en-US" sz="2400" b="1" dirty="0" smtClean="0"/>
              <a:t>	</a:t>
            </a:r>
            <a:r>
              <a:rPr lang="en-US" sz="2400" i="1" dirty="0" smtClean="0"/>
              <a:t>percepts</a:t>
            </a:r>
            <a:r>
              <a:rPr lang="en-US" sz="2400" i="1" dirty="0"/>
              <a:t>, </a:t>
            </a:r>
            <a:r>
              <a:rPr lang="en-US" sz="2400" dirty="0"/>
              <a:t>a sequence, initially empty</a:t>
            </a:r>
          </a:p>
          <a:p>
            <a:pPr marL="0" indent="0">
              <a:buNone/>
            </a:pPr>
            <a:r>
              <a:rPr lang="en-US" sz="2400" i="1" dirty="0" smtClean="0"/>
              <a:t>				table</a:t>
            </a:r>
            <a:r>
              <a:rPr lang="en-US" sz="2400" dirty="0"/>
              <a:t>, </a:t>
            </a:r>
            <a:r>
              <a:rPr lang="en-US" sz="1700" dirty="0"/>
              <a:t>a table of actions, indexed by percept sequences, initially fully specified</a:t>
            </a:r>
          </a:p>
          <a:p>
            <a:pPr marL="0" indent="0">
              <a:buNone/>
            </a:pPr>
            <a:r>
              <a:rPr lang="en-US" sz="2400" dirty="0" smtClean="0"/>
              <a:t>	append </a:t>
            </a:r>
            <a:r>
              <a:rPr lang="en-US" sz="2400" i="1" dirty="0"/>
              <a:t>percept</a:t>
            </a:r>
            <a:r>
              <a:rPr lang="en-US" sz="2400" dirty="0"/>
              <a:t> to the end of </a:t>
            </a:r>
            <a:r>
              <a:rPr lang="en-US" sz="2400" i="1" dirty="0"/>
              <a:t>percepts</a:t>
            </a:r>
          </a:p>
          <a:p>
            <a:pPr marL="0" indent="0">
              <a:buNone/>
            </a:pPr>
            <a:r>
              <a:rPr lang="en-IN" sz="2400" dirty="0" smtClean="0"/>
              <a:t>	</a:t>
            </a:r>
            <a:r>
              <a:rPr lang="en-IN" sz="2400" i="1" dirty="0" smtClean="0"/>
              <a:t>action</a:t>
            </a:r>
            <a:r>
              <a:rPr lang="en-IN" sz="2400" dirty="0" smtClean="0"/>
              <a:t> </a:t>
            </a:r>
            <a:r>
              <a:rPr lang="en-IN" sz="2400" dirty="0"/>
              <a:t>←LOOKUP(</a:t>
            </a:r>
            <a:r>
              <a:rPr lang="en-IN" sz="2400" i="1" dirty="0" err="1"/>
              <a:t>percepts</a:t>
            </a:r>
            <a:r>
              <a:rPr lang="en-IN" sz="2400" i="1" dirty="0"/>
              <a:t>, table</a:t>
            </a:r>
            <a:r>
              <a:rPr lang="en-IN" sz="2400" dirty="0"/>
              <a:t>)</a:t>
            </a:r>
          </a:p>
          <a:p>
            <a:pPr marL="0" indent="0">
              <a:buNone/>
            </a:pPr>
            <a:r>
              <a:rPr lang="en-IN" sz="2400" b="1" dirty="0"/>
              <a:t>return</a:t>
            </a:r>
            <a:r>
              <a:rPr lang="en-IN" sz="2400" dirty="0"/>
              <a:t> </a:t>
            </a:r>
            <a:r>
              <a:rPr lang="en-IN" sz="2400" i="1" dirty="0" smtClean="0"/>
              <a:t>action</a:t>
            </a:r>
          </a:p>
          <a:p>
            <a:pPr marL="0" indent="0">
              <a:buNone/>
            </a:pPr>
            <a:endParaRPr lang="en-US" altLang="en-US" sz="2400" dirty="0" smtClean="0"/>
          </a:p>
          <a:p>
            <a:r>
              <a:rPr lang="en-US" altLang="en-US" sz="2400" dirty="0" smtClean="0"/>
              <a:t>Drawbacks</a:t>
            </a:r>
            <a:r>
              <a:rPr lang="en-US" altLang="en-US" sz="2400" dirty="0"/>
              <a:t>:</a:t>
            </a:r>
          </a:p>
          <a:p>
            <a:pPr lvl="1"/>
            <a:r>
              <a:rPr lang="en-US" altLang="en-US" sz="2400" dirty="0"/>
              <a:t>Huge table</a:t>
            </a:r>
          </a:p>
          <a:p>
            <a:pPr lvl="1"/>
            <a:r>
              <a:rPr lang="en-US" altLang="en-US" sz="2400" dirty="0"/>
              <a:t>Take a long time to build the table</a:t>
            </a:r>
          </a:p>
          <a:p>
            <a:pPr lvl="1"/>
            <a:r>
              <a:rPr lang="en-US" altLang="en-US" sz="2400" dirty="0"/>
              <a:t>No autonomy</a:t>
            </a:r>
          </a:p>
          <a:p>
            <a:pPr lvl="1"/>
            <a:r>
              <a:rPr lang="en-US" altLang="en-US" sz="2400" dirty="0"/>
              <a:t>Even with learning, need a long time to learn the table entries</a:t>
            </a:r>
          </a:p>
        </p:txBody>
      </p:sp>
      <p:sp>
        <p:nvSpPr>
          <p:cNvPr id="2" name="Date Placeholder 1"/>
          <p:cNvSpPr>
            <a:spLocks noGrp="1"/>
          </p:cNvSpPr>
          <p:nvPr>
            <p:ph type="dt" sz="half" idx="10"/>
          </p:nvPr>
        </p:nvSpPr>
        <p:spPr/>
        <p:txBody>
          <a:bodyPr/>
          <a:lstStyle/>
          <a:p>
            <a:pPr>
              <a:defRPr/>
            </a:pPr>
            <a:fld id="{1FC17538-6A7E-4FF9-9812-0C7E5F0FDF33}"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47</a:t>
            </a:fld>
            <a:endParaRPr lang="en-US"/>
          </a:p>
        </p:txBody>
      </p:sp>
      <p:pic>
        <p:nvPicPr>
          <p:cNvPr id="7" name="Picture 6"/>
          <p:cNvPicPr>
            <a:picLocks noChangeAspect="1"/>
          </p:cNvPicPr>
          <p:nvPr/>
        </p:nvPicPr>
        <p:blipFill>
          <a:blip r:embed="rId2"/>
          <a:stretch>
            <a:fillRect/>
          </a:stretch>
        </p:blipFill>
        <p:spPr>
          <a:xfrm>
            <a:off x="5619747" y="3140968"/>
            <a:ext cx="3529208" cy="1888268"/>
          </a:xfrm>
          <a:prstGeom prst="rect">
            <a:avLst/>
          </a:prstGeom>
        </p:spPr>
      </p:pic>
    </p:spTree>
    <p:extLst>
      <p:ext uri="{BB962C8B-B14F-4D97-AF65-F5344CB8AC3E}">
        <p14:creationId xmlns:p14="http://schemas.microsoft.com/office/powerpoint/2010/main" val="33790667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Agent types</a:t>
            </a:r>
          </a:p>
        </p:txBody>
      </p:sp>
      <p:sp>
        <p:nvSpPr>
          <p:cNvPr id="23555" name="Rectangle 3"/>
          <p:cNvSpPr>
            <a:spLocks noGrp="1" noChangeArrowheads="1"/>
          </p:cNvSpPr>
          <p:nvPr>
            <p:ph type="body" idx="1"/>
          </p:nvPr>
        </p:nvSpPr>
        <p:spPr/>
        <p:txBody>
          <a:bodyPr/>
          <a:lstStyle/>
          <a:p>
            <a:r>
              <a:rPr lang="en-US" altLang="en-US" dirty="0"/>
              <a:t>Four basic types in order of increasing generality</a:t>
            </a:r>
            <a:r>
              <a:rPr lang="en-US" altLang="en-US" dirty="0" smtClean="0"/>
              <a:t>:</a:t>
            </a:r>
            <a:endParaRPr lang="en-US" altLang="en-US" dirty="0"/>
          </a:p>
          <a:p>
            <a:pPr lvl="2"/>
            <a:r>
              <a:rPr lang="en-US" altLang="en-US" dirty="0"/>
              <a:t>Simple reflex agents</a:t>
            </a:r>
          </a:p>
          <a:p>
            <a:pPr lvl="2"/>
            <a:r>
              <a:rPr lang="en-US" altLang="en-US" dirty="0"/>
              <a:t>Model-based reflex agents</a:t>
            </a:r>
          </a:p>
          <a:p>
            <a:pPr lvl="2"/>
            <a:r>
              <a:rPr lang="en-US" altLang="en-US" dirty="0"/>
              <a:t>Goal-based agents</a:t>
            </a:r>
          </a:p>
          <a:p>
            <a:pPr lvl="2"/>
            <a:r>
              <a:rPr lang="en-US" altLang="en-US" dirty="0"/>
              <a:t>Utility-based agents</a:t>
            </a:r>
          </a:p>
        </p:txBody>
      </p:sp>
      <p:sp>
        <p:nvSpPr>
          <p:cNvPr id="2" name="Date Placeholder 1"/>
          <p:cNvSpPr>
            <a:spLocks noGrp="1"/>
          </p:cNvSpPr>
          <p:nvPr>
            <p:ph type="dt" sz="half" idx="10"/>
          </p:nvPr>
        </p:nvSpPr>
        <p:spPr/>
        <p:txBody>
          <a:bodyPr/>
          <a:lstStyle/>
          <a:p>
            <a:pPr>
              <a:defRPr/>
            </a:pPr>
            <a:fld id="{D2321568-9E1C-4296-93F7-AB981E70EA29}"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48</a:t>
            </a:fld>
            <a:endParaRPr lang="en-US"/>
          </a:p>
        </p:txBody>
      </p:sp>
    </p:spTree>
    <p:extLst>
      <p:ext uri="{BB962C8B-B14F-4D97-AF65-F5344CB8AC3E}">
        <p14:creationId xmlns:p14="http://schemas.microsoft.com/office/powerpoint/2010/main" val="32287696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Simple reflex agents</a:t>
            </a:r>
          </a:p>
        </p:txBody>
      </p:sp>
      <p:sp>
        <p:nvSpPr>
          <p:cNvPr id="2" name="Date Placeholder 1"/>
          <p:cNvSpPr>
            <a:spLocks noGrp="1"/>
          </p:cNvSpPr>
          <p:nvPr>
            <p:ph type="dt" sz="half" idx="10"/>
          </p:nvPr>
        </p:nvSpPr>
        <p:spPr/>
        <p:txBody>
          <a:bodyPr/>
          <a:lstStyle/>
          <a:p>
            <a:pPr>
              <a:defRPr/>
            </a:pPr>
            <a:fld id="{D6285059-F64E-4692-8027-7AF95AA9993F}"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49</a:t>
            </a:fld>
            <a:endParaRPr lang="en-US"/>
          </a:p>
        </p:txBody>
      </p:sp>
      <p:sp>
        <p:nvSpPr>
          <p:cNvPr id="4" name="Content Placeholder 3"/>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407368" y="1340768"/>
            <a:ext cx="7962927" cy="5004452"/>
          </a:xfrm>
          <a:prstGeom prst="rect">
            <a:avLst/>
          </a:prstGeom>
        </p:spPr>
      </p:pic>
    </p:spTree>
    <p:extLst>
      <p:ext uri="{BB962C8B-B14F-4D97-AF65-F5344CB8AC3E}">
        <p14:creationId xmlns:p14="http://schemas.microsoft.com/office/powerpoint/2010/main" val="2233534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07392"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2943890" y="1686686"/>
            <a:ext cx="5637530" cy="4450080"/>
          </a:xfrm>
          <a:prstGeom prst="rect">
            <a:avLst/>
          </a:prstGeom>
        </p:spPr>
        <p:txBody>
          <a:bodyPr vert="horz" wrap="square" lIns="0" tIns="14604" rIns="0" bIns="0" rtlCol="0">
            <a:spAutoFit/>
          </a:bodyPr>
          <a:lstStyle/>
          <a:p>
            <a:pPr marL="12700" marR="43180">
              <a:lnSpc>
                <a:spcPct val="99300"/>
              </a:lnSpc>
              <a:spcBef>
                <a:spcPts val="114"/>
              </a:spcBef>
              <a:tabLst>
                <a:tab pos="3445510" algn="l"/>
              </a:tabLst>
            </a:pPr>
            <a:r>
              <a:rPr sz="2000" spc="-5" dirty="0">
                <a:solidFill>
                  <a:srgbClr val="980000"/>
                </a:solidFill>
                <a:latin typeface="Comic Sans MS"/>
                <a:cs typeface="Comic Sans MS"/>
              </a:rPr>
              <a:t>Aristotle (384–322 </a:t>
            </a:r>
            <a:r>
              <a:rPr sz="2000" dirty="0">
                <a:solidFill>
                  <a:srgbClr val="980000"/>
                </a:solidFill>
                <a:latin typeface="Comic Sans MS"/>
                <a:cs typeface="Comic Sans MS"/>
              </a:rPr>
              <a:t>B . C</a:t>
            </a:r>
            <a:r>
              <a:rPr sz="2000" spc="-10" dirty="0">
                <a:solidFill>
                  <a:srgbClr val="980000"/>
                </a:solidFill>
                <a:latin typeface="Comic Sans MS"/>
                <a:cs typeface="Comic Sans MS"/>
              </a:rPr>
              <a:t> </a:t>
            </a:r>
            <a:r>
              <a:rPr sz="2000" spc="-5" dirty="0">
                <a:solidFill>
                  <a:srgbClr val="980000"/>
                </a:solidFill>
                <a:latin typeface="Comic Sans MS"/>
                <a:cs typeface="Comic Sans MS"/>
              </a:rPr>
              <a:t>.)</a:t>
            </a:r>
            <a:r>
              <a:rPr sz="2000" spc="30" dirty="0">
                <a:solidFill>
                  <a:srgbClr val="980000"/>
                </a:solidFill>
                <a:latin typeface="Comic Sans MS"/>
                <a:cs typeface="Comic Sans MS"/>
              </a:rPr>
              <a:t> </a:t>
            </a:r>
            <a:r>
              <a:rPr sz="2000" dirty="0">
                <a:latin typeface="Comic Sans MS"/>
                <a:cs typeface="Comic Sans MS"/>
              </a:rPr>
              <a:t>:	</a:t>
            </a:r>
            <a:r>
              <a:rPr sz="2000" spc="-5" dirty="0">
                <a:latin typeface="Comic Sans MS"/>
                <a:cs typeface="Comic Sans MS"/>
              </a:rPr>
              <a:t>first to</a:t>
            </a:r>
            <a:r>
              <a:rPr sz="2000" spc="-90" dirty="0">
                <a:latin typeface="Comic Sans MS"/>
                <a:cs typeface="Comic Sans MS"/>
              </a:rPr>
              <a:t> </a:t>
            </a:r>
            <a:r>
              <a:rPr sz="2000" spc="-5" dirty="0">
                <a:latin typeface="Comic Sans MS"/>
                <a:cs typeface="Comic Sans MS"/>
              </a:rPr>
              <a:t>formulate  precise set of laws to govern rational part of  brain</a:t>
            </a:r>
            <a:endParaRPr sz="2000">
              <a:latin typeface="Comic Sans MS"/>
              <a:cs typeface="Comic Sans MS"/>
            </a:endParaRPr>
          </a:p>
          <a:p>
            <a:pPr>
              <a:spcBef>
                <a:spcPts val="45"/>
              </a:spcBef>
            </a:pPr>
            <a:endParaRPr sz="2550">
              <a:latin typeface="Comic Sans MS"/>
              <a:cs typeface="Comic Sans MS"/>
            </a:endParaRPr>
          </a:p>
          <a:p>
            <a:pPr marL="12700" marR="5080">
              <a:lnSpc>
                <a:spcPts val="2360"/>
              </a:lnSpc>
              <a:tabLst>
                <a:tab pos="2493010" algn="l"/>
              </a:tabLst>
            </a:pPr>
            <a:r>
              <a:rPr sz="2000" spc="-5" dirty="0">
                <a:solidFill>
                  <a:srgbClr val="980000"/>
                </a:solidFill>
                <a:latin typeface="Comic Sans MS"/>
                <a:cs typeface="Comic Sans MS"/>
              </a:rPr>
              <a:t>Ramon Lull</a:t>
            </a:r>
            <a:r>
              <a:rPr sz="2000" dirty="0">
                <a:solidFill>
                  <a:srgbClr val="980000"/>
                </a:solidFill>
                <a:latin typeface="Comic Sans MS"/>
                <a:cs typeface="Comic Sans MS"/>
              </a:rPr>
              <a:t> </a:t>
            </a:r>
            <a:r>
              <a:rPr sz="2000" spc="-5" dirty="0">
                <a:solidFill>
                  <a:srgbClr val="980000"/>
                </a:solidFill>
                <a:latin typeface="Comic Sans MS"/>
                <a:cs typeface="Comic Sans MS"/>
              </a:rPr>
              <a:t>(d.</a:t>
            </a:r>
            <a:r>
              <a:rPr sz="2000" dirty="0">
                <a:solidFill>
                  <a:srgbClr val="980000"/>
                </a:solidFill>
                <a:latin typeface="Comic Sans MS"/>
                <a:cs typeface="Comic Sans MS"/>
              </a:rPr>
              <a:t> </a:t>
            </a:r>
            <a:r>
              <a:rPr sz="2000" spc="-5" dirty="0">
                <a:solidFill>
                  <a:srgbClr val="980000"/>
                </a:solidFill>
                <a:latin typeface="Comic Sans MS"/>
                <a:cs typeface="Comic Sans MS"/>
              </a:rPr>
              <a:t>1315)	</a:t>
            </a:r>
            <a:r>
              <a:rPr sz="2000" dirty="0">
                <a:latin typeface="Comic Sans MS"/>
                <a:cs typeface="Comic Sans MS"/>
              </a:rPr>
              <a:t>: </a:t>
            </a:r>
            <a:r>
              <a:rPr sz="2000" spc="-5" dirty="0">
                <a:latin typeface="Comic Sans MS"/>
                <a:cs typeface="Comic Sans MS"/>
              </a:rPr>
              <a:t>useful reasoning could  actually be carried out by </a:t>
            </a:r>
            <a:r>
              <a:rPr sz="2000" dirty="0">
                <a:latin typeface="Comic Sans MS"/>
                <a:cs typeface="Comic Sans MS"/>
              </a:rPr>
              <a:t>a </a:t>
            </a:r>
            <a:r>
              <a:rPr sz="2000" spc="-5" dirty="0">
                <a:latin typeface="Comic Sans MS"/>
                <a:cs typeface="Comic Sans MS"/>
              </a:rPr>
              <a:t>mechanical</a:t>
            </a:r>
            <a:r>
              <a:rPr sz="2000" spc="-90" dirty="0">
                <a:latin typeface="Comic Sans MS"/>
                <a:cs typeface="Comic Sans MS"/>
              </a:rPr>
              <a:t> </a:t>
            </a:r>
            <a:r>
              <a:rPr sz="2000" spc="-5" dirty="0">
                <a:latin typeface="Comic Sans MS"/>
                <a:cs typeface="Comic Sans MS"/>
              </a:rPr>
              <a:t>artifact</a:t>
            </a:r>
            <a:endParaRPr sz="2000">
              <a:latin typeface="Comic Sans MS"/>
              <a:cs typeface="Comic Sans MS"/>
            </a:endParaRPr>
          </a:p>
          <a:p>
            <a:pPr>
              <a:spcBef>
                <a:spcPts val="5"/>
              </a:spcBef>
            </a:pPr>
            <a:endParaRPr sz="2450">
              <a:latin typeface="Comic Sans MS"/>
              <a:cs typeface="Comic Sans MS"/>
            </a:endParaRPr>
          </a:p>
          <a:p>
            <a:pPr marL="12700">
              <a:tabLst>
                <a:tab pos="2588260" algn="l"/>
              </a:tabLst>
            </a:pPr>
            <a:r>
              <a:rPr sz="2000" spc="-5" dirty="0">
                <a:solidFill>
                  <a:srgbClr val="980000"/>
                </a:solidFill>
                <a:latin typeface="Comic Sans MS"/>
                <a:cs typeface="Comic Sans MS"/>
              </a:rPr>
              <a:t>Hobbes (1588–1679)	</a:t>
            </a:r>
            <a:r>
              <a:rPr sz="2000" dirty="0">
                <a:latin typeface="Comic Sans MS"/>
                <a:cs typeface="Comic Sans MS"/>
              </a:rPr>
              <a:t>: </a:t>
            </a:r>
            <a:r>
              <a:rPr sz="2000" spc="-5" dirty="0">
                <a:latin typeface="Comic Sans MS"/>
                <a:cs typeface="Comic Sans MS"/>
              </a:rPr>
              <a:t>“we</a:t>
            </a:r>
            <a:r>
              <a:rPr sz="2000" spc="-15" dirty="0">
                <a:latin typeface="Comic Sans MS"/>
                <a:cs typeface="Comic Sans MS"/>
              </a:rPr>
              <a:t> </a:t>
            </a:r>
            <a:r>
              <a:rPr sz="2000" spc="-5" dirty="0">
                <a:latin typeface="Comic Sans MS"/>
                <a:cs typeface="Comic Sans MS"/>
              </a:rPr>
              <a:t>add</a:t>
            </a:r>
            <a:endParaRPr sz="2000">
              <a:latin typeface="Comic Sans MS"/>
              <a:cs typeface="Comic Sans MS"/>
            </a:endParaRPr>
          </a:p>
          <a:p>
            <a:pPr marL="12700">
              <a:spcBef>
                <a:spcPts val="525"/>
              </a:spcBef>
            </a:pPr>
            <a:r>
              <a:rPr sz="2000" spc="-5" dirty="0">
                <a:latin typeface="Comic Sans MS"/>
                <a:cs typeface="Comic Sans MS"/>
              </a:rPr>
              <a:t>and subtract in our silent</a:t>
            </a:r>
            <a:r>
              <a:rPr sz="2000" spc="-30" dirty="0">
                <a:latin typeface="Comic Sans MS"/>
                <a:cs typeface="Comic Sans MS"/>
              </a:rPr>
              <a:t> </a:t>
            </a:r>
            <a:r>
              <a:rPr sz="2000" spc="-5" dirty="0">
                <a:latin typeface="Comic Sans MS"/>
                <a:cs typeface="Comic Sans MS"/>
              </a:rPr>
              <a:t>thoughts.”</a:t>
            </a:r>
            <a:endParaRPr sz="2000">
              <a:latin typeface="Comic Sans MS"/>
              <a:cs typeface="Comic Sans MS"/>
            </a:endParaRPr>
          </a:p>
          <a:p>
            <a:pPr>
              <a:spcBef>
                <a:spcPts val="50"/>
              </a:spcBef>
            </a:pPr>
            <a:endParaRPr sz="2450">
              <a:latin typeface="Comic Sans MS"/>
              <a:cs typeface="Comic Sans MS"/>
            </a:endParaRPr>
          </a:p>
          <a:p>
            <a:pPr marL="12700" marR="47625">
              <a:lnSpc>
                <a:spcPct val="99300"/>
              </a:lnSpc>
              <a:tabLst>
                <a:tab pos="2647950" algn="l"/>
              </a:tabLst>
            </a:pPr>
            <a:r>
              <a:rPr sz="2000" spc="-5" dirty="0">
                <a:solidFill>
                  <a:srgbClr val="980000"/>
                </a:solidFill>
                <a:latin typeface="Comic Sans MS"/>
                <a:cs typeface="Comic Sans MS"/>
              </a:rPr>
              <a:t>Leibniz (1646–1716)</a:t>
            </a:r>
            <a:r>
              <a:rPr sz="2000" spc="25" dirty="0">
                <a:solidFill>
                  <a:srgbClr val="980000"/>
                </a:solidFill>
                <a:latin typeface="Comic Sans MS"/>
                <a:cs typeface="Comic Sans MS"/>
              </a:rPr>
              <a:t> </a:t>
            </a:r>
            <a:r>
              <a:rPr sz="2000" dirty="0">
                <a:latin typeface="Comic Sans MS"/>
                <a:cs typeface="Comic Sans MS"/>
              </a:rPr>
              <a:t>:	</a:t>
            </a:r>
            <a:r>
              <a:rPr sz="2000" spc="-5" dirty="0">
                <a:latin typeface="Comic Sans MS"/>
                <a:cs typeface="Comic Sans MS"/>
              </a:rPr>
              <a:t>Built </a:t>
            </a:r>
            <a:r>
              <a:rPr sz="2000" dirty="0">
                <a:latin typeface="Comic Sans MS"/>
                <a:cs typeface="Comic Sans MS"/>
              </a:rPr>
              <a:t>a </a:t>
            </a:r>
            <a:r>
              <a:rPr sz="2000" spc="-5" dirty="0">
                <a:latin typeface="Comic Sans MS"/>
                <a:cs typeface="Comic Sans MS"/>
              </a:rPr>
              <a:t>mechanical</a:t>
            </a:r>
            <a:r>
              <a:rPr sz="2000" spc="-105" dirty="0">
                <a:latin typeface="Comic Sans MS"/>
                <a:cs typeface="Comic Sans MS"/>
              </a:rPr>
              <a:t> </a:t>
            </a:r>
            <a:r>
              <a:rPr sz="2000" spc="-5" dirty="0">
                <a:latin typeface="Comic Sans MS"/>
                <a:cs typeface="Comic Sans MS"/>
              </a:rPr>
              <a:t>device  intended to carry out operations on concepts  rather than</a:t>
            </a:r>
            <a:r>
              <a:rPr sz="2000" spc="-10" dirty="0">
                <a:latin typeface="Comic Sans MS"/>
                <a:cs typeface="Comic Sans MS"/>
              </a:rPr>
              <a:t> </a:t>
            </a:r>
            <a:r>
              <a:rPr sz="2000" spc="-5" dirty="0">
                <a:latin typeface="Comic Sans MS"/>
                <a:cs typeface="Comic Sans MS"/>
              </a:rPr>
              <a:t>numbers</a:t>
            </a:r>
            <a:endParaRPr sz="200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2945640122"/>
              </p:ext>
            </p:extLst>
          </p:nvPr>
        </p:nvGraphicFramePr>
        <p:xfrm>
          <a:off x="365299"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latin typeface="Comic Sans MS"/>
                          <a:cs typeface="Comic Sans MS"/>
                        </a:rPr>
                        <a:t>Philosophy</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6" name="Date Placeholder 5"/>
          <p:cNvSpPr>
            <a:spLocks noGrp="1"/>
          </p:cNvSpPr>
          <p:nvPr>
            <p:ph type="dt" sz="half" idx="10"/>
          </p:nvPr>
        </p:nvSpPr>
        <p:spPr/>
        <p:txBody>
          <a:bodyPr/>
          <a:lstStyle/>
          <a:p>
            <a:pPr>
              <a:defRPr/>
            </a:pPr>
            <a:fld id="{E36E1EE5-27F3-4D86-B634-B477C3359C80}" type="datetime8">
              <a:rPr lang="en-US" smtClean="0"/>
              <a:t>9/6/2020 3:43 PM</a:t>
            </a:fld>
            <a:endParaRPr lang="en-US"/>
          </a:p>
        </p:txBody>
      </p:sp>
      <p:sp>
        <p:nvSpPr>
          <p:cNvPr id="7" name="Slide Number Placeholder 6"/>
          <p:cNvSpPr>
            <a:spLocks noGrp="1"/>
          </p:cNvSpPr>
          <p:nvPr>
            <p:ph type="sldNum" sz="quarter" idx="12"/>
          </p:nvPr>
        </p:nvSpPr>
        <p:spPr/>
        <p:txBody>
          <a:bodyPr/>
          <a:lstStyle/>
          <a:p>
            <a:pPr>
              <a:defRPr/>
            </a:pPr>
            <a:fld id="{54CD2F88-8A41-4E7F-9278-91FE67E35F94}" type="slidenum">
              <a:rPr lang="en-US" smtClean="0"/>
              <a:pPr>
                <a:defRPr/>
              </a:pPr>
              <a:t>5</a:t>
            </a:fld>
            <a:endParaRPr lang="en-US"/>
          </a:p>
        </p:txBody>
      </p:sp>
    </p:spTree>
    <p:extLst>
      <p:ext uri="{BB962C8B-B14F-4D97-AF65-F5344CB8AC3E}">
        <p14:creationId xmlns:p14="http://schemas.microsoft.com/office/powerpoint/2010/main" val="1641279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a:t>Simple reflex agents</a:t>
            </a:r>
          </a:p>
        </p:txBody>
      </p:sp>
      <p:sp>
        <p:nvSpPr>
          <p:cNvPr id="25603" name="Rectangle 3"/>
          <p:cNvSpPr>
            <a:spLocks noGrp="1" noChangeArrowheads="1"/>
          </p:cNvSpPr>
          <p:nvPr>
            <p:ph type="body" idx="1"/>
          </p:nvPr>
        </p:nvSpPr>
        <p:spPr>
          <a:xfrm>
            <a:off x="609600" y="1600202"/>
            <a:ext cx="8790517" cy="4525963"/>
          </a:xfrm>
        </p:spPr>
        <p:txBody>
          <a:bodyPr/>
          <a:lstStyle/>
          <a:p>
            <a:pPr marL="0" indent="0">
              <a:buNone/>
            </a:pPr>
            <a:r>
              <a:rPr lang="en-IN" sz="2400" dirty="0"/>
              <a:t>function </a:t>
            </a:r>
            <a:r>
              <a:rPr lang="en-IN" sz="2400" dirty="0" smtClean="0"/>
              <a:t>SIMPLE-REFLEX-AGENT(</a:t>
            </a:r>
            <a:r>
              <a:rPr lang="en-IN" sz="2400" i="1" dirty="0" smtClean="0"/>
              <a:t>percept</a:t>
            </a:r>
            <a:r>
              <a:rPr lang="en-IN" sz="2400" dirty="0" smtClean="0"/>
              <a:t>) </a:t>
            </a:r>
            <a:r>
              <a:rPr lang="en-IN" sz="2400" dirty="0"/>
              <a:t>returns an </a:t>
            </a:r>
            <a:r>
              <a:rPr lang="en-IN" sz="2400" dirty="0" smtClean="0"/>
              <a:t>action</a:t>
            </a:r>
          </a:p>
          <a:p>
            <a:pPr marL="800100" lvl="2" indent="0">
              <a:buNone/>
            </a:pPr>
            <a:r>
              <a:rPr lang="en-US" sz="2400" dirty="0"/>
              <a:t>persistent: </a:t>
            </a:r>
            <a:r>
              <a:rPr lang="en-US" sz="2400" i="1" dirty="0"/>
              <a:t>rules</a:t>
            </a:r>
            <a:r>
              <a:rPr lang="en-US" sz="2400" dirty="0"/>
              <a:t>, a set of condition–action rules</a:t>
            </a:r>
          </a:p>
          <a:p>
            <a:pPr marL="800100" lvl="2" indent="0">
              <a:buNone/>
            </a:pPr>
            <a:r>
              <a:rPr lang="en-IN" sz="2400" i="1" dirty="0" err="1"/>
              <a:t>state</a:t>
            </a:r>
            <a:r>
              <a:rPr lang="en-IN" sz="2400" dirty="0" err="1"/>
              <a:t>←</a:t>
            </a:r>
            <a:r>
              <a:rPr lang="en-IN" sz="2400" dirty="0" err="1" smtClean="0"/>
              <a:t>INTERPRET-INPUT</a:t>
            </a:r>
            <a:r>
              <a:rPr lang="en-IN" sz="2400" dirty="0" smtClean="0"/>
              <a:t>(</a:t>
            </a:r>
            <a:r>
              <a:rPr lang="en-IN" sz="2400" i="1" dirty="0" smtClean="0"/>
              <a:t>percept</a:t>
            </a:r>
            <a:r>
              <a:rPr lang="en-IN" sz="2400" dirty="0" smtClean="0"/>
              <a:t>)</a:t>
            </a:r>
            <a:endParaRPr lang="en-IN" sz="2400" dirty="0"/>
          </a:p>
          <a:p>
            <a:pPr marL="800100" lvl="2" indent="0">
              <a:buNone/>
            </a:pPr>
            <a:r>
              <a:rPr lang="en-IN" sz="2400" i="1" dirty="0" err="1"/>
              <a:t>rule</a:t>
            </a:r>
            <a:r>
              <a:rPr lang="en-IN" sz="2400" dirty="0" err="1"/>
              <a:t>←RULE-MATCH</a:t>
            </a:r>
            <a:r>
              <a:rPr lang="en-IN" sz="2400" dirty="0"/>
              <a:t>(</a:t>
            </a:r>
            <a:r>
              <a:rPr lang="en-IN" sz="2400" i="1" dirty="0"/>
              <a:t>state, rules</a:t>
            </a:r>
            <a:r>
              <a:rPr lang="en-IN" sz="2400" dirty="0"/>
              <a:t>)</a:t>
            </a:r>
          </a:p>
          <a:p>
            <a:pPr marL="800100" lvl="2" indent="0">
              <a:buNone/>
            </a:pPr>
            <a:r>
              <a:rPr lang="en-IN" sz="2400" i="1" dirty="0"/>
              <a:t>action</a:t>
            </a:r>
            <a:r>
              <a:rPr lang="en-IN" sz="2400" dirty="0"/>
              <a:t> ←</a:t>
            </a:r>
            <a:r>
              <a:rPr lang="en-IN" sz="2400" i="1" dirty="0" err="1"/>
              <a:t>rule</a:t>
            </a:r>
            <a:r>
              <a:rPr lang="en-IN" sz="2400" dirty="0" err="1"/>
              <a:t>.ACTION</a:t>
            </a:r>
            <a:endParaRPr lang="en-IN" sz="2400" dirty="0"/>
          </a:p>
          <a:p>
            <a:pPr marL="800100" lvl="2" indent="0">
              <a:buNone/>
            </a:pPr>
            <a:r>
              <a:rPr lang="en-IN" sz="2400" dirty="0"/>
              <a:t>return </a:t>
            </a:r>
            <a:r>
              <a:rPr lang="en-IN" sz="2400" i="1" dirty="0"/>
              <a:t>action</a:t>
            </a:r>
            <a:endParaRPr lang="en-US" altLang="en-US" sz="2400" i="1" dirty="0"/>
          </a:p>
        </p:txBody>
      </p:sp>
      <p:sp>
        <p:nvSpPr>
          <p:cNvPr id="2" name="Date Placeholder 1"/>
          <p:cNvSpPr>
            <a:spLocks noGrp="1"/>
          </p:cNvSpPr>
          <p:nvPr>
            <p:ph type="dt" sz="half" idx="10"/>
          </p:nvPr>
        </p:nvSpPr>
        <p:spPr/>
        <p:txBody>
          <a:bodyPr/>
          <a:lstStyle/>
          <a:p>
            <a:pPr>
              <a:defRPr/>
            </a:pPr>
            <a:fld id="{9080F66F-8CD7-44DD-AB04-4D6FF9D0C9E8}"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50</a:t>
            </a:fld>
            <a:endParaRPr lang="en-US"/>
          </a:p>
        </p:txBody>
      </p:sp>
    </p:spTree>
    <p:extLst>
      <p:ext uri="{BB962C8B-B14F-4D97-AF65-F5344CB8AC3E}">
        <p14:creationId xmlns:p14="http://schemas.microsoft.com/office/powerpoint/2010/main" val="2310492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Agent program for a vacuum-cleaner agent</a:t>
            </a:r>
          </a:p>
        </p:txBody>
      </p:sp>
      <p:sp>
        <p:nvSpPr>
          <p:cNvPr id="22531" name="Rectangle 3"/>
          <p:cNvSpPr>
            <a:spLocks noGrp="1" noChangeArrowheads="1"/>
          </p:cNvSpPr>
          <p:nvPr>
            <p:ph type="body" idx="1"/>
          </p:nvPr>
        </p:nvSpPr>
        <p:spPr>
          <a:xfrm>
            <a:off x="230605" y="1568552"/>
            <a:ext cx="8745715" cy="4525963"/>
          </a:xfrm>
        </p:spPr>
        <p:txBody>
          <a:bodyPr/>
          <a:lstStyle/>
          <a:p>
            <a:pPr marL="0" indent="0">
              <a:buNone/>
            </a:pPr>
            <a:r>
              <a:rPr lang="en-US" sz="2000" b="1" dirty="0" smtClean="0"/>
              <a:t>function</a:t>
            </a:r>
            <a:r>
              <a:rPr lang="en-US" sz="2000" dirty="0" smtClean="0"/>
              <a:t> REFLEX-VACUUM-AGENT( [</a:t>
            </a:r>
            <a:r>
              <a:rPr lang="en-US" sz="2000" i="1" dirty="0" err="1" smtClean="0"/>
              <a:t>location,status</a:t>
            </a:r>
            <a:r>
              <a:rPr lang="en-US" sz="2000" dirty="0" smtClean="0"/>
              <a:t>]) </a:t>
            </a:r>
            <a:r>
              <a:rPr lang="en-US" sz="2000" b="1" dirty="0" smtClean="0"/>
              <a:t>returns</a:t>
            </a:r>
            <a:r>
              <a:rPr lang="en-US" sz="2000" dirty="0" smtClean="0"/>
              <a:t> an action</a:t>
            </a:r>
          </a:p>
          <a:p>
            <a:pPr marL="1257300" lvl="3" indent="0">
              <a:buNone/>
            </a:pPr>
            <a:r>
              <a:rPr lang="en-US" sz="2400" b="1" dirty="0" smtClean="0"/>
              <a:t>if </a:t>
            </a:r>
            <a:r>
              <a:rPr lang="en-US" sz="2400" i="1" dirty="0" smtClean="0"/>
              <a:t>status = Dirty </a:t>
            </a:r>
            <a:r>
              <a:rPr lang="en-US" sz="2400" b="1" dirty="0" smtClean="0"/>
              <a:t>then return </a:t>
            </a:r>
            <a:r>
              <a:rPr lang="en-US" sz="2400" dirty="0" smtClean="0"/>
              <a:t>Suck</a:t>
            </a:r>
          </a:p>
          <a:p>
            <a:pPr marL="1257300" lvl="3" indent="0">
              <a:buNone/>
            </a:pPr>
            <a:r>
              <a:rPr lang="en-US" sz="2400" b="1" dirty="0" smtClean="0"/>
              <a:t>else </a:t>
            </a:r>
            <a:r>
              <a:rPr lang="en-US" sz="2400" b="1" dirty="0"/>
              <a:t>if </a:t>
            </a:r>
            <a:r>
              <a:rPr lang="en-US" sz="2400" i="1" dirty="0"/>
              <a:t>location = A </a:t>
            </a:r>
            <a:r>
              <a:rPr lang="en-US" sz="2400" b="1" dirty="0"/>
              <a:t>then return </a:t>
            </a:r>
            <a:r>
              <a:rPr lang="en-US" sz="2400" dirty="0"/>
              <a:t>Right</a:t>
            </a:r>
          </a:p>
          <a:p>
            <a:pPr marL="1257300" lvl="3" indent="0">
              <a:buNone/>
            </a:pPr>
            <a:r>
              <a:rPr lang="en-US" sz="2400" b="1" dirty="0"/>
              <a:t>else if </a:t>
            </a:r>
            <a:r>
              <a:rPr lang="en-US" sz="2400" i="1" dirty="0"/>
              <a:t>location = B </a:t>
            </a:r>
            <a:r>
              <a:rPr lang="en-US" sz="2400" b="1" dirty="0"/>
              <a:t>then return </a:t>
            </a:r>
            <a:r>
              <a:rPr lang="en-US" sz="2400" dirty="0"/>
              <a:t>Left</a:t>
            </a:r>
            <a:endParaRPr lang="en-US" altLang="en-US" sz="2400" dirty="0"/>
          </a:p>
        </p:txBody>
      </p:sp>
      <p:sp>
        <p:nvSpPr>
          <p:cNvPr id="2" name="Date Placeholder 1"/>
          <p:cNvSpPr>
            <a:spLocks noGrp="1"/>
          </p:cNvSpPr>
          <p:nvPr>
            <p:ph type="dt" sz="half" idx="10"/>
          </p:nvPr>
        </p:nvSpPr>
        <p:spPr/>
        <p:txBody>
          <a:bodyPr/>
          <a:lstStyle/>
          <a:p>
            <a:pPr>
              <a:defRPr/>
            </a:pPr>
            <a:fld id="{D570108C-923A-4E70-B8B8-9676FE721475}"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51</a:t>
            </a:fld>
            <a:endParaRPr lang="en-US"/>
          </a:p>
        </p:txBody>
      </p:sp>
    </p:spTree>
    <p:extLst>
      <p:ext uri="{BB962C8B-B14F-4D97-AF65-F5344CB8AC3E}">
        <p14:creationId xmlns:p14="http://schemas.microsoft.com/office/powerpoint/2010/main" val="42091343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Model-based reflex agents</a:t>
            </a:r>
          </a:p>
        </p:txBody>
      </p:sp>
      <p:sp>
        <p:nvSpPr>
          <p:cNvPr id="2" name="Date Placeholder 1"/>
          <p:cNvSpPr>
            <a:spLocks noGrp="1"/>
          </p:cNvSpPr>
          <p:nvPr>
            <p:ph type="dt" sz="half" idx="10"/>
          </p:nvPr>
        </p:nvSpPr>
        <p:spPr/>
        <p:txBody>
          <a:bodyPr/>
          <a:lstStyle/>
          <a:p>
            <a:pPr>
              <a:defRPr/>
            </a:pPr>
            <a:fld id="{4921A14D-A21F-41B7-85C3-B781F26B34BE}"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52</a:t>
            </a:fld>
            <a:endParaRPr lang="en-US"/>
          </a:p>
        </p:txBody>
      </p:sp>
      <p:sp>
        <p:nvSpPr>
          <p:cNvPr id="4" name="Content Placeholder 3"/>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l="20115" t="18944" r="17347" b="12150"/>
          <a:stretch/>
        </p:blipFill>
        <p:spPr>
          <a:xfrm>
            <a:off x="1343472" y="1268972"/>
            <a:ext cx="8136905" cy="5040561"/>
          </a:xfrm>
          <a:prstGeom prst="rect">
            <a:avLst/>
          </a:prstGeom>
        </p:spPr>
      </p:pic>
    </p:spTree>
    <p:extLst>
      <p:ext uri="{BB962C8B-B14F-4D97-AF65-F5344CB8AC3E}">
        <p14:creationId xmlns:p14="http://schemas.microsoft.com/office/powerpoint/2010/main" val="26615349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Model-based reflex agents</a:t>
            </a:r>
          </a:p>
        </p:txBody>
      </p:sp>
      <p:sp>
        <p:nvSpPr>
          <p:cNvPr id="27651" name="Rectangle 3"/>
          <p:cNvSpPr>
            <a:spLocks noGrp="1" noChangeArrowheads="1"/>
          </p:cNvSpPr>
          <p:nvPr>
            <p:ph type="body" idx="1"/>
          </p:nvPr>
        </p:nvSpPr>
        <p:spPr>
          <a:xfrm>
            <a:off x="609600" y="1600202"/>
            <a:ext cx="8790517" cy="4525963"/>
          </a:xfrm>
        </p:spPr>
        <p:txBody>
          <a:bodyPr/>
          <a:lstStyle/>
          <a:p>
            <a:pPr marL="0" indent="0">
              <a:buNone/>
            </a:pPr>
            <a:r>
              <a:rPr lang="en-US" sz="2000" b="1" dirty="0"/>
              <a:t>function </a:t>
            </a:r>
            <a:r>
              <a:rPr lang="en-US" sz="2000" dirty="0" smtClean="0"/>
              <a:t>MODEL-BASED-REFLEX-AGENT(</a:t>
            </a:r>
            <a:r>
              <a:rPr lang="en-US" sz="2000" i="1" dirty="0" smtClean="0"/>
              <a:t>percept</a:t>
            </a:r>
            <a:r>
              <a:rPr lang="en-US" sz="2000" dirty="0" smtClean="0"/>
              <a:t>) </a:t>
            </a:r>
            <a:r>
              <a:rPr lang="en-US" sz="2000" b="1" dirty="0"/>
              <a:t>returns</a:t>
            </a:r>
            <a:r>
              <a:rPr lang="en-US" sz="2000" dirty="0"/>
              <a:t> an action</a:t>
            </a:r>
          </a:p>
          <a:p>
            <a:pPr marL="0" indent="0">
              <a:buNone/>
            </a:pPr>
            <a:r>
              <a:rPr lang="en-US" sz="2000" b="1" dirty="0"/>
              <a:t>persistent:  </a:t>
            </a:r>
            <a:r>
              <a:rPr lang="en-US" sz="1400" i="1" dirty="0" smtClean="0"/>
              <a:t>state</a:t>
            </a:r>
            <a:r>
              <a:rPr lang="en-US" sz="1400" dirty="0"/>
              <a:t>, the agent’s current conception of the world state</a:t>
            </a:r>
          </a:p>
          <a:p>
            <a:pPr marL="1257300" lvl="3" indent="0">
              <a:buNone/>
            </a:pPr>
            <a:r>
              <a:rPr lang="en-US" sz="1400" i="1" dirty="0"/>
              <a:t>transition </a:t>
            </a:r>
            <a:r>
              <a:rPr lang="en-US" sz="1400" i="1" dirty="0" smtClean="0"/>
              <a:t>model</a:t>
            </a:r>
            <a:r>
              <a:rPr lang="en-US" sz="1400" dirty="0" smtClean="0"/>
              <a:t>, </a:t>
            </a:r>
            <a:r>
              <a:rPr lang="en-US" sz="1400" dirty="0"/>
              <a:t>a description of how the next state depends </a:t>
            </a:r>
            <a:r>
              <a:rPr lang="en-US" sz="1400" dirty="0" smtClean="0"/>
              <a:t>on the </a:t>
            </a:r>
            <a:r>
              <a:rPr lang="en-US" sz="1400" dirty="0"/>
              <a:t>current state and action</a:t>
            </a:r>
          </a:p>
          <a:p>
            <a:pPr marL="1257300" lvl="3" indent="0">
              <a:buNone/>
            </a:pPr>
            <a:r>
              <a:rPr lang="en-US" sz="1400" i="1" dirty="0"/>
              <a:t>sensor model </a:t>
            </a:r>
            <a:r>
              <a:rPr lang="en-US" sz="1400" dirty="0"/>
              <a:t>, a description of how the current world state is </a:t>
            </a:r>
            <a:r>
              <a:rPr lang="en-US" sz="1400" dirty="0" smtClean="0"/>
              <a:t>reflected </a:t>
            </a:r>
            <a:r>
              <a:rPr lang="en-IN" sz="1400" dirty="0" smtClean="0"/>
              <a:t>in </a:t>
            </a:r>
            <a:r>
              <a:rPr lang="en-IN" sz="1400" dirty="0"/>
              <a:t>the </a:t>
            </a:r>
            <a:r>
              <a:rPr lang="en-IN" sz="1400" dirty="0" smtClean="0"/>
              <a:t>agent’s </a:t>
            </a:r>
            <a:r>
              <a:rPr lang="en-IN" sz="1400" dirty="0" err="1" smtClean="0"/>
              <a:t>percepts</a:t>
            </a:r>
            <a:endParaRPr lang="en-IN" sz="1400" dirty="0"/>
          </a:p>
          <a:p>
            <a:pPr marL="1257300" lvl="3" indent="0">
              <a:buNone/>
            </a:pPr>
            <a:r>
              <a:rPr lang="en-US" sz="1400" i="1" dirty="0"/>
              <a:t>rules</a:t>
            </a:r>
            <a:r>
              <a:rPr lang="en-US" sz="1400" dirty="0"/>
              <a:t>, a set of condition–action rules</a:t>
            </a:r>
          </a:p>
          <a:p>
            <a:pPr marL="1257300" lvl="3" indent="0">
              <a:buNone/>
            </a:pPr>
            <a:r>
              <a:rPr lang="en-US" sz="1400" i="1" dirty="0"/>
              <a:t>action</a:t>
            </a:r>
            <a:r>
              <a:rPr lang="en-US" sz="1400" dirty="0"/>
              <a:t>, the most recent action, initially none</a:t>
            </a:r>
          </a:p>
          <a:p>
            <a:pPr marL="0" indent="0">
              <a:buNone/>
            </a:pPr>
            <a:r>
              <a:rPr lang="en-US" sz="2000" i="1" dirty="0" err="1"/>
              <a:t>state</a:t>
            </a:r>
            <a:r>
              <a:rPr lang="en-US" sz="2000" dirty="0" err="1"/>
              <a:t>←UPDATE-STATE</a:t>
            </a:r>
            <a:r>
              <a:rPr lang="en-US" sz="2000" dirty="0"/>
              <a:t>(</a:t>
            </a:r>
            <a:r>
              <a:rPr lang="en-US" sz="2000" i="1" dirty="0"/>
              <a:t>state, action, </a:t>
            </a:r>
            <a:r>
              <a:rPr lang="en-US" sz="2000" i="1" dirty="0" smtClean="0"/>
              <a:t>percept, transition model, sensor </a:t>
            </a:r>
            <a:r>
              <a:rPr lang="en-US" sz="2000" i="1" dirty="0"/>
              <a:t>model</a:t>
            </a:r>
            <a:r>
              <a:rPr lang="en-US" sz="2000" dirty="0"/>
              <a:t> )</a:t>
            </a:r>
          </a:p>
          <a:p>
            <a:pPr marL="0" indent="0">
              <a:buNone/>
            </a:pPr>
            <a:r>
              <a:rPr lang="en-IN" sz="2000" i="1" dirty="0" err="1"/>
              <a:t>rule</a:t>
            </a:r>
            <a:r>
              <a:rPr lang="en-IN" sz="2000" dirty="0" err="1"/>
              <a:t>←RULE-MATCH</a:t>
            </a:r>
            <a:r>
              <a:rPr lang="en-IN" sz="2000" dirty="0"/>
              <a:t>(</a:t>
            </a:r>
            <a:r>
              <a:rPr lang="en-IN" sz="2000" i="1" dirty="0"/>
              <a:t>state, rules</a:t>
            </a:r>
            <a:r>
              <a:rPr lang="en-IN" sz="2000" dirty="0"/>
              <a:t>)</a:t>
            </a:r>
          </a:p>
          <a:p>
            <a:pPr marL="0" indent="0">
              <a:buNone/>
            </a:pPr>
            <a:r>
              <a:rPr lang="en-IN" sz="2000" i="1" dirty="0" smtClean="0"/>
              <a:t>action</a:t>
            </a:r>
            <a:r>
              <a:rPr lang="en-IN" sz="2000" dirty="0" smtClean="0"/>
              <a:t> ←</a:t>
            </a:r>
            <a:r>
              <a:rPr lang="en-IN" sz="2000" i="1" dirty="0" err="1" smtClean="0"/>
              <a:t>rule.</a:t>
            </a:r>
            <a:r>
              <a:rPr lang="en-IN" sz="2000" dirty="0" err="1" smtClean="0"/>
              <a:t>ACTION</a:t>
            </a:r>
            <a:endParaRPr lang="en-IN" sz="2000" dirty="0" smtClean="0"/>
          </a:p>
          <a:p>
            <a:pPr marL="0" indent="0">
              <a:buNone/>
            </a:pPr>
            <a:r>
              <a:rPr lang="en-IN" sz="2000" b="1" dirty="0" smtClean="0"/>
              <a:t>return</a:t>
            </a:r>
            <a:r>
              <a:rPr lang="en-IN" sz="2000" i="1" dirty="0" smtClean="0"/>
              <a:t> action</a:t>
            </a:r>
            <a:endParaRPr lang="en-US" altLang="en-US" sz="2000" i="1" dirty="0"/>
          </a:p>
        </p:txBody>
      </p:sp>
      <p:sp>
        <p:nvSpPr>
          <p:cNvPr id="2" name="Date Placeholder 1"/>
          <p:cNvSpPr>
            <a:spLocks noGrp="1"/>
          </p:cNvSpPr>
          <p:nvPr>
            <p:ph type="dt" sz="half" idx="10"/>
          </p:nvPr>
        </p:nvSpPr>
        <p:spPr/>
        <p:txBody>
          <a:bodyPr/>
          <a:lstStyle/>
          <a:p>
            <a:pPr>
              <a:defRPr/>
            </a:pPr>
            <a:fld id="{9218BBBC-0E48-4050-B066-80C7DEE99538}"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53</a:t>
            </a:fld>
            <a:endParaRPr lang="en-US"/>
          </a:p>
        </p:txBody>
      </p:sp>
    </p:spTree>
    <p:extLst>
      <p:ext uri="{BB962C8B-B14F-4D97-AF65-F5344CB8AC3E}">
        <p14:creationId xmlns:p14="http://schemas.microsoft.com/office/powerpoint/2010/main" val="34077191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Goal-based agents</a:t>
            </a:r>
          </a:p>
        </p:txBody>
      </p:sp>
      <p:sp>
        <p:nvSpPr>
          <p:cNvPr id="28675" name="Rectangle 3"/>
          <p:cNvSpPr>
            <a:spLocks noGrp="1" noChangeArrowheads="1"/>
          </p:cNvSpPr>
          <p:nvPr>
            <p:ph type="body" idx="4294967295"/>
          </p:nvPr>
        </p:nvSpPr>
        <p:spPr>
          <a:xfrm>
            <a:off x="1524000" y="1600201"/>
            <a:ext cx="8229600" cy="4525963"/>
          </a:xfrm>
        </p:spPr>
        <p:txBody>
          <a:bodyPr/>
          <a:lstStyle/>
          <a:p>
            <a:pPr>
              <a:buFontTx/>
              <a:buNone/>
            </a:pPr>
            <a:r>
              <a:rPr lang="en-US" altLang="en-US"/>
              <a:t>
</a:t>
            </a:r>
          </a:p>
        </p:txBody>
      </p:sp>
      <p:sp>
        <p:nvSpPr>
          <p:cNvPr id="2" name="Date Placeholder 1"/>
          <p:cNvSpPr>
            <a:spLocks noGrp="1"/>
          </p:cNvSpPr>
          <p:nvPr>
            <p:ph type="dt" sz="half" idx="10"/>
          </p:nvPr>
        </p:nvSpPr>
        <p:spPr/>
        <p:txBody>
          <a:bodyPr/>
          <a:lstStyle/>
          <a:p>
            <a:pPr>
              <a:defRPr/>
            </a:pPr>
            <a:fld id="{3F07CBFB-8E78-4AD3-91CF-B0E76CF1D7AE}"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54</a:t>
            </a:fld>
            <a:endParaRPr lang="en-US"/>
          </a:p>
        </p:txBody>
      </p:sp>
      <p:sp>
        <p:nvSpPr>
          <p:cNvPr id="4" name="Content Placeholder 3"/>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l="23435" t="27360" r="15133" b="3735"/>
          <a:stretch/>
        </p:blipFill>
        <p:spPr>
          <a:xfrm>
            <a:off x="1127448" y="1268760"/>
            <a:ext cx="7992888" cy="5040560"/>
          </a:xfrm>
          <a:prstGeom prst="rect">
            <a:avLst/>
          </a:prstGeom>
        </p:spPr>
      </p:pic>
    </p:spTree>
    <p:extLst>
      <p:ext uri="{BB962C8B-B14F-4D97-AF65-F5344CB8AC3E}">
        <p14:creationId xmlns:p14="http://schemas.microsoft.com/office/powerpoint/2010/main" val="30350739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Utility-based agents</a:t>
            </a:r>
          </a:p>
        </p:txBody>
      </p:sp>
      <p:sp>
        <p:nvSpPr>
          <p:cNvPr id="2" name="Date Placeholder 1"/>
          <p:cNvSpPr>
            <a:spLocks noGrp="1"/>
          </p:cNvSpPr>
          <p:nvPr>
            <p:ph type="dt" sz="half" idx="10"/>
          </p:nvPr>
        </p:nvSpPr>
        <p:spPr/>
        <p:txBody>
          <a:bodyPr/>
          <a:lstStyle/>
          <a:p>
            <a:pPr>
              <a:defRPr/>
            </a:pPr>
            <a:fld id="{FCB6C9A1-56ED-4BE0-80E2-CF46C687C0C1}"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55</a:t>
            </a:fld>
            <a:endParaRPr lang="en-US"/>
          </a:p>
        </p:txBody>
      </p:sp>
      <p:sp>
        <p:nvSpPr>
          <p:cNvPr id="4" name="Content Placeholder 3"/>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l="23654" t="8657" r="14027" b="21757"/>
          <a:stretch/>
        </p:blipFill>
        <p:spPr>
          <a:xfrm>
            <a:off x="1055440" y="1219230"/>
            <a:ext cx="8108389" cy="5090303"/>
          </a:xfrm>
          <a:prstGeom prst="rect">
            <a:avLst/>
          </a:prstGeom>
        </p:spPr>
      </p:pic>
    </p:spTree>
    <p:extLst>
      <p:ext uri="{BB962C8B-B14F-4D97-AF65-F5344CB8AC3E}">
        <p14:creationId xmlns:p14="http://schemas.microsoft.com/office/powerpoint/2010/main" val="32562619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Learning agents</a:t>
            </a:r>
          </a:p>
        </p:txBody>
      </p:sp>
      <p:sp>
        <p:nvSpPr>
          <p:cNvPr id="2" name="Date Placeholder 1"/>
          <p:cNvSpPr>
            <a:spLocks noGrp="1"/>
          </p:cNvSpPr>
          <p:nvPr>
            <p:ph type="dt" sz="half" idx="10"/>
          </p:nvPr>
        </p:nvSpPr>
        <p:spPr/>
        <p:txBody>
          <a:bodyPr/>
          <a:lstStyle/>
          <a:p>
            <a:pPr>
              <a:defRPr/>
            </a:pPr>
            <a:fld id="{322AA761-8945-4CD8-8FF4-7041ED792620}"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56</a:t>
            </a:fld>
            <a:endParaRPr lang="en-US"/>
          </a:p>
        </p:txBody>
      </p:sp>
      <p:sp>
        <p:nvSpPr>
          <p:cNvPr id="4" name="Content Placeholder 3"/>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l="9046" t="13579" r="27862" b="7673"/>
          <a:stretch/>
        </p:blipFill>
        <p:spPr>
          <a:xfrm>
            <a:off x="801479" y="1344658"/>
            <a:ext cx="7094721" cy="4978752"/>
          </a:xfrm>
          <a:prstGeom prst="rect">
            <a:avLst/>
          </a:prstGeom>
        </p:spPr>
      </p:pic>
    </p:spTree>
    <p:extLst>
      <p:ext uri="{BB962C8B-B14F-4D97-AF65-F5344CB8AC3E}">
        <p14:creationId xmlns:p14="http://schemas.microsoft.com/office/powerpoint/2010/main" val="20805088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4931" t="47258" r="5159" b="2704"/>
          <a:stretch>
            <a:fillRect/>
          </a:stretch>
        </p:blipFill>
        <p:spPr bwMode="auto">
          <a:xfrm>
            <a:off x="1595406" y="3643316"/>
            <a:ext cx="9044022" cy="257173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Three broad categories of ML</a:t>
            </a:r>
            <a:endParaRPr lang="en-IN"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01863716"/>
              </p:ext>
            </p:extLst>
          </p:nvPr>
        </p:nvGraphicFramePr>
        <p:xfrm>
          <a:off x="1524000" y="1357300"/>
          <a:ext cx="9115428" cy="2357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pPr>
              <a:defRPr/>
            </a:pPr>
            <a:fld id="{DC58F16B-B443-460F-A176-47ADBFDF3680}" type="datetime8">
              <a:rPr lang="en-US" smtClean="0"/>
              <a:t>9/6/2020 3:43 PM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57</a:t>
            </a:fld>
            <a:endParaRPr lang="en-US"/>
          </a:p>
        </p:txBody>
      </p:sp>
    </p:spTree>
    <p:extLst>
      <p:ext uri="{BB962C8B-B14F-4D97-AF65-F5344CB8AC3E}">
        <p14:creationId xmlns:p14="http://schemas.microsoft.com/office/powerpoint/2010/main" val="5556818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Google Data Centre Cooling</a:t>
            </a:r>
            <a:endParaRPr lang="en-IN" dirty="0"/>
          </a:p>
        </p:txBody>
      </p:sp>
      <p:sp>
        <p:nvSpPr>
          <p:cNvPr id="3" name="Content Placeholder 2"/>
          <p:cNvSpPr>
            <a:spLocks noGrp="1"/>
          </p:cNvSpPr>
          <p:nvPr>
            <p:ph idx="1"/>
          </p:nvPr>
        </p:nvSpPr>
        <p:spPr/>
        <p:txBody>
          <a:bodyPr/>
          <a:lstStyle/>
          <a:p>
            <a:r>
              <a:rPr lang="en-IN" sz="2000" dirty="0" err="1"/>
              <a:t>DeepMind</a:t>
            </a:r>
            <a:r>
              <a:rPr lang="en-IN" sz="2000" dirty="0"/>
              <a:t> AI Reduces Google Data Centre Cooling Bill by 40%</a:t>
            </a:r>
          </a:p>
        </p:txBody>
      </p:sp>
      <p:sp>
        <p:nvSpPr>
          <p:cNvPr id="4" name="Date Placeholder 3"/>
          <p:cNvSpPr>
            <a:spLocks noGrp="1"/>
          </p:cNvSpPr>
          <p:nvPr>
            <p:ph type="dt" sz="half" idx="10"/>
          </p:nvPr>
        </p:nvSpPr>
        <p:spPr/>
        <p:txBody>
          <a:bodyPr/>
          <a:lstStyle/>
          <a:p>
            <a:pPr>
              <a:defRPr/>
            </a:pPr>
            <a:fld id="{6FD86FF0-134E-42ED-9ABB-EAC203AD4412}" type="datetime8">
              <a:rPr lang="en-US" smtClean="0"/>
              <a:t>9/6/2020 3:43 PM</a:t>
            </a:fld>
            <a:endParaRPr lang="en-US"/>
          </a:p>
        </p:txBody>
      </p:sp>
      <p:pic>
        <p:nvPicPr>
          <p:cNvPr id="1027" name="Picture 3"/>
          <p:cNvPicPr>
            <a:picLocks noChangeAspect="1" noChangeArrowheads="1"/>
          </p:cNvPicPr>
          <p:nvPr/>
        </p:nvPicPr>
        <p:blipFill>
          <a:blip r:embed="rId2"/>
          <a:srcRect/>
          <a:stretch>
            <a:fillRect/>
          </a:stretch>
        </p:blipFill>
        <p:spPr bwMode="auto">
          <a:xfrm>
            <a:off x="977822" y="2215357"/>
            <a:ext cx="7444472" cy="3295651"/>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pPr>
              <a:defRPr/>
            </a:pPr>
            <a:fld id="{54CD2F88-8A41-4E7F-9278-91FE67E35F94}" type="slidenum">
              <a:rPr lang="en-US" smtClean="0"/>
              <a:pPr>
                <a:defRPr/>
              </a:pPr>
              <a:t>58</a:t>
            </a:fld>
            <a:endParaRPr lang="en-US"/>
          </a:p>
        </p:txBody>
      </p:sp>
    </p:spTree>
    <p:extLst>
      <p:ext uri="{BB962C8B-B14F-4D97-AF65-F5344CB8AC3E}">
        <p14:creationId xmlns:p14="http://schemas.microsoft.com/office/powerpoint/2010/main" val="37093953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Google Data Centre Cooling</a:t>
            </a:r>
            <a:endParaRPr lang="en-IN" dirty="0"/>
          </a:p>
        </p:txBody>
      </p:sp>
      <p:sp>
        <p:nvSpPr>
          <p:cNvPr id="3" name="Content Placeholder 2"/>
          <p:cNvSpPr>
            <a:spLocks noGrp="1"/>
          </p:cNvSpPr>
          <p:nvPr>
            <p:ph idx="1"/>
          </p:nvPr>
        </p:nvSpPr>
        <p:spPr/>
        <p:txBody>
          <a:bodyPr/>
          <a:lstStyle/>
          <a:p>
            <a:r>
              <a:rPr lang="en-IN" sz="2000" dirty="0" err="1"/>
              <a:t>DeepMind</a:t>
            </a:r>
            <a:r>
              <a:rPr lang="en-IN" sz="2000" dirty="0"/>
              <a:t> AI Reduces Google Data Centre Cooling Bill by 40%</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Date Placeholder 3"/>
          <p:cNvSpPr>
            <a:spLocks noGrp="1"/>
          </p:cNvSpPr>
          <p:nvPr>
            <p:ph type="dt" sz="half" idx="10"/>
          </p:nvPr>
        </p:nvSpPr>
        <p:spPr/>
        <p:txBody>
          <a:bodyPr/>
          <a:lstStyle/>
          <a:p>
            <a:pPr>
              <a:defRPr/>
            </a:pPr>
            <a:fld id="{0F4684F2-6124-4D27-93A1-85E33D6E5CD9}" type="datetime8">
              <a:rPr lang="en-US" smtClean="0"/>
              <a:t>9/6/2020 3:43 PM</a:t>
            </a:fld>
            <a:endParaRPr lang="en-US"/>
          </a:p>
        </p:txBody>
      </p:sp>
      <p:pic>
        <p:nvPicPr>
          <p:cNvPr id="2052" name="Picture 4"/>
          <p:cNvPicPr>
            <a:picLocks noChangeAspect="1" noChangeArrowheads="1"/>
          </p:cNvPicPr>
          <p:nvPr/>
        </p:nvPicPr>
        <p:blipFill>
          <a:blip r:embed="rId2"/>
          <a:srcRect/>
          <a:stretch>
            <a:fillRect/>
          </a:stretch>
        </p:blipFill>
        <p:spPr bwMode="auto">
          <a:xfrm>
            <a:off x="1199456" y="2214555"/>
            <a:ext cx="7309473" cy="3086653"/>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pPr>
              <a:defRPr/>
            </a:pPr>
            <a:fld id="{54CD2F88-8A41-4E7F-9278-91FE67E35F94}" type="slidenum">
              <a:rPr lang="en-US" smtClean="0"/>
              <a:pPr>
                <a:defRPr/>
              </a:pPr>
              <a:t>59</a:t>
            </a:fld>
            <a:endParaRPr lang="en-US"/>
          </a:p>
        </p:txBody>
      </p:sp>
    </p:spTree>
    <p:extLst>
      <p:ext uri="{BB962C8B-B14F-4D97-AF65-F5344CB8AC3E}">
        <p14:creationId xmlns:p14="http://schemas.microsoft.com/office/powerpoint/2010/main" val="2650860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07392"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3159915" y="1686687"/>
            <a:ext cx="5650865" cy="3840479"/>
          </a:xfrm>
          <a:prstGeom prst="rect">
            <a:avLst/>
          </a:prstGeom>
        </p:spPr>
        <p:txBody>
          <a:bodyPr vert="horz" wrap="square" lIns="0" tIns="12700" rIns="0" bIns="0" rtlCol="0">
            <a:spAutoFit/>
          </a:bodyPr>
          <a:lstStyle/>
          <a:p>
            <a:pPr marL="12700">
              <a:spcBef>
                <a:spcPts val="100"/>
              </a:spcBef>
            </a:pPr>
            <a:r>
              <a:rPr sz="2000" spc="-5" dirty="0">
                <a:latin typeface="Comic Sans MS"/>
                <a:cs typeface="Comic Sans MS"/>
              </a:rPr>
              <a:t>Some </a:t>
            </a:r>
            <a:r>
              <a:rPr sz="2000" i="1" spc="-5" dirty="0">
                <a:solidFill>
                  <a:srgbClr val="0000FF"/>
                </a:solidFill>
                <a:latin typeface="Comic Sans MS"/>
                <a:cs typeface="Comic Sans MS"/>
              </a:rPr>
              <a:t>‘isms </a:t>
            </a:r>
            <a:r>
              <a:rPr sz="2000" spc="-5" dirty="0">
                <a:latin typeface="Comic Sans MS"/>
                <a:cs typeface="Comic Sans MS"/>
              </a:rPr>
              <a:t>on the working of minds</a:t>
            </a:r>
            <a:r>
              <a:rPr sz="2000" spc="-35" dirty="0">
                <a:latin typeface="Comic Sans MS"/>
                <a:cs typeface="Comic Sans MS"/>
              </a:rPr>
              <a:t> </a:t>
            </a:r>
            <a:r>
              <a:rPr sz="2000" dirty="0">
                <a:latin typeface="Comic Sans MS"/>
                <a:cs typeface="Comic Sans MS"/>
              </a:rPr>
              <a:t>:</a:t>
            </a:r>
            <a:endParaRPr sz="2000">
              <a:latin typeface="Comic Sans MS"/>
              <a:cs typeface="Comic Sans MS"/>
            </a:endParaRPr>
          </a:p>
          <a:p>
            <a:pPr>
              <a:spcBef>
                <a:spcPts val="5"/>
              </a:spcBef>
            </a:pPr>
            <a:endParaRPr sz="2550">
              <a:latin typeface="Comic Sans MS"/>
              <a:cs typeface="Comic Sans MS"/>
            </a:endParaRPr>
          </a:p>
          <a:p>
            <a:pPr marL="12700" marR="364490">
              <a:lnSpc>
                <a:spcPts val="2360"/>
              </a:lnSpc>
            </a:pPr>
            <a:r>
              <a:rPr sz="2000" spc="-5" dirty="0">
                <a:solidFill>
                  <a:srgbClr val="980000"/>
                </a:solidFill>
                <a:latin typeface="Comic Sans MS"/>
                <a:cs typeface="Comic Sans MS"/>
              </a:rPr>
              <a:t>Rationalism </a:t>
            </a:r>
            <a:r>
              <a:rPr sz="2000" dirty="0">
                <a:latin typeface="Comic Sans MS"/>
                <a:cs typeface="Comic Sans MS"/>
              </a:rPr>
              <a:t>- </a:t>
            </a:r>
            <a:r>
              <a:rPr sz="2000" spc="-5" dirty="0">
                <a:latin typeface="Comic Sans MS"/>
                <a:cs typeface="Comic Sans MS"/>
              </a:rPr>
              <a:t>Correct Reasonings </a:t>
            </a:r>
            <a:r>
              <a:rPr sz="2000" dirty="0">
                <a:latin typeface="Comic Sans MS"/>
                <a:cs typeface="Comic Sans MS"/>
              </a:rPr>
              <a:t>( </a:t>
            </a:r>
            <a:r>
              <a:rPr sz="2000" spc="-5" dirty="0">
                <a:latin typeface="Comic Sans MS"/>
                <a:cs typeface="Comic Sans MS"/>
              </a:rPr>
              <a:t>Aristotle,  </a:t>
            </a:r>
            <a:r>
              <a:rPr sz="2000" spc="-5" dirty="0">
                <a:solidFill>
                  <a:srgbClr val="0000FF"/>
                </a:solidFill>
                <a:latin typeface="Comic Sans MS"/>
                <a:cs typeface="Comic Sans MS"/>
              </a:rPr>
              <a:t>Descartes </a:t>
            </a:r>
            <a:r>
              <a:rPr sz="2000" dirty="0">
                <a:latin typeface="Comic Sans MS"/>
                <a:cs typeface="Comic Sans MS"/>
              </a:rPr>
              <a:t>… )</a:t>
            </a:r>
            <a:endParaRPr sz="2000">
              <a:latin typeface="Comic Sans MS"/>
              <a:cs typeface="Comic Sans MS"/>
            </a:endParaRPr>
          </a:p>
          <a:p>
            <a:pPr>
              <a:spcBef>
                <a:spcPts val="45"/>
              </a:spcBef>
            </a:pPr>
            <a:endParaRPr sz="2500">
              <a:latin typeface="Comic Sans MS"/>
              <a:cs typeface="Comic Sans MS"/>
            </a:endParaRPr>
          </a:p>
          <a:p>
            <a:pPr marL="12700" marR="79375">
              <a:lnSpc>
                <a:spcPts val="2360"/>
              </a:lnSpc>
              <a:spcBef>
                <a:spcPts val="5"/>
              </a:spcBef>
              <a:tabLst>
                <a:tab pos="1070610" algn="l"/>
              </a:tabLst>
            </a:pPr>
            <a:r>
              <a:rPr sz="2000" spc="-5" dirty="0">
                <a:solidFill>
                  <a:srgbClr val="980000"/>
                </a:solidFill>
                <a:latin typeface="Comic Sans MS"/>
                <a:cs typeface="Comic Sans MS"/>
              </a:rPr>
              <a:t>Dualism	</a:t>
            </a:r>
            <a:r>
              <a:rPr sz="2000" dirty="0">
                <a:latin typeface="Comic Sans MS"/>
                <a:cs typeface="Comic Sans MS"/>
              </a:rPr>
              <a:t>- A </a:t>
            </a:r>
            <a:r>
              <a:rPr sz="2000" spc="-5" dirty="0">
                <a:latin typeface="Comic Sans MS"/>
                <a:cs typeface="Comic Sans MS"/>
              </a:rPr>
              <a:t>part of the human mind (or soul</a:t>
            </a:r>
            <a:r>
              <a:rPr sz="2000" spc="-90" dirty="0">
                <a:latin typeface="Comic Sans MS"/>
                <a:cs typeface="Comic Sans MS"/>
              </a:rPr>
              <a:t> </a:t>
            </a:r>
            <a:r>
              <a:rPr sz="2000" spc="-5" dirty="0">
                <a:latin typeface="Comic Sans MS"/>
                <a:cs typeface="Comic Sans MS"/>
              </a:rPr>
              <a:t>or  spirit) that is outside of</a:t>
            </a:r>
            <a:r>
              <a:rPr sz="2000" spc="-30" dirty="0">
                <a:latin typeface="Comic Sans MS"/>
                <a:cs typeface="Comic Sans MS"/>
              </a:rPr>
              <a:t> </a:t>
            </a:r>
            <a:r>
              <a:rPr sz="2000" spc="-5" dirty="0">
                <a:latin typeface="Comic Sans MS"/>
                <a:cs typeface="Comic Sans MS"/>
              </a:rPr>
              <a:t>nature</a:t>
            </a:r>
            <a:endParaRPr sz="2000">
              <a:latin typeface="Comic Sans MS"/>
              <a:cs typeface="Comic Sans MS"/>
            </a:endParaRPr>
          </a:p>
          <a:p>
            <a:pPr>
              <a:lnSpc>
                <a:spcPct val="100000"/>
              </a:lnSpc>
            </a:pPr>
            <a:endParaRPr sz="2450">
              <a:latin typeface="Comic Sans MS"/>
              <a:cs typeface="Comic Sans MS"/>
            </a:endParaRPr>
          </a:p>
          <a:p>
            <a:pPr marL="12700"/>
            <a:r>
              <a:rPr sz="2000" spc="-5" dirty="0">
                <a:solidFill>
                  <a:srgbClr val="980000"/>
                </a:solidFill>
                <a:latin typeface="Comic Sans MS"/>
                <a:cs typeface="Comic Sans MS"/>
              </a:rPr>
              <a:t>Materialism </a:t>
            </a:r>
            <a:r>
              <a:rPr sz="2000" dirty="0">
                <a:latin typeface="Comic Sans MS"/>
                <a:cs typeface="Comic Sans MS"/>
              </a:rPr>
              <a:t>- </a:t>
            </a:r>
            <a:r>
              <a:rPr sz="2000" spc="-5" dirty="0">
                <a:latin typeface="Comic Sans MS"/>
                <a:cs typeface="Comic Sans MS"/>
              </a:rPr>
              <a:t>Alternative to dualism </a:t>
            </a:r>
            <a:r>
              <a:rPr sz="2000" dirty="0">
                <a:latin typeface="Comic Sans MS"/>
                <a:cs typeface="Comic Sans MS"/>
              </a:rPr>
              <a:t>-</a:t>
            </a:r>
            <a:r>
              <a:rPr sz="2000" spc="-35" dirty="0">
                <a:latin typeface="Comic Sans MS"/>
                <a:cs typeface="Comic Sans MS"/>
              </a:rPr>
              <a:t> </a:t>
            </a:r>
            <a:r>
              <a:rPr sz="2000" spc="-5" dirty="0">
                <a:latin typeface="Comic Sans MS"/>
                <a:cs typeface="Comic Sans MS"/>
              </a:rPr>
              <a:t>holds</a:t>
            </a:r>
            <a:endParaRPr sz="2000">
              <a:latin typeface="Comic Sans MS"/>
              <a:cs typeface="Comic Sans MS"/>
            </a:endParaRPr>
          </a:p>
          <a:p>
            <a:pPr marL="12700" marR="5080">
              <a:lnSpc>
                <a:spcPts val="2360"/>
              </a:lnSpc>
              <a:spcBef>
                <a:spcPts val="640"/>
              </a:spcBef>
            </a:pPr>
            <a:r>
              <a:rPr sz="2000" spc="-5" dirty="0">
                <a:latin typeface="Comic Sans MS"/>
                <a:cs typeface="Comic Sans MS"/>
              </a:rPr>
              <a:t>that the brain’s operation according to the laws  of physics constitutes the</a:t>
            </a:r>
            <a:r>
              <a:rPr sz="2000" spc="-25" dirty="0">
                <a:latin typeface="Comic Sans MS"/>
                <a:cs typeface="Comic Sans MS"/>
              </a:rPr>
              <a:t> </a:t>
            </a:r>
            <a:r>
              <a:rPr sz="2000" spc="-5" dirty="0">
                <a:latin typeface="Comic Sans MS"/>
                <a:cs typeface="Comic Sans MS"/>
              </a:rPr>
              <a:t>mind</a:t>
            </a:r>
            <a:endParaRPr sz="200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536059735"/>
              </p:ext>
            </p:extLst>
          </p:nvPr>
        </p:nvGraphicFramePr>
        <p:xfrm>
          <a:off x="479376"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6" name="Date Placeholder 5"/>
          <p:cNvSpPr>
            <a:spLocks noGrp="1"/>
          </p:cNvSpPr>
          <p:nvPr>
            <p:ph type="dt" sz="half" idx="10"/>
          </p:nvPr>
        </p:nvSpPr>
        <p:spPr/>
        <p:txBody>
          <a:bodyPr/>
          <a:lstStyle/>
          <a:p>
            <a:pPr>
              <a:defRPr/>
            </a:pPr>
            <a:fld id="{F084531C-8709-4C4D-AECA-D68F7AC16824}" type="datetime8">
              <a:rPr lang="en-US" smtClean="0"/>
              <a:t>9/6/2020 3:43 PM</a:t>
            </a:fld>
            <a:endParaRPr lang="en-US"/>
          </a:p>
        </p:txBody>
      </p:sp>
      <p:sp>
        <p:nvSpPr>
          <p:cNvPr id="7" name="Slide Number Placeholder 6"/>
          <p:cNvSpPr>
            <a:spLocks noGrp="1"/>
          </p:cNvSpPr>
          <p:nvPr>
            <p:ph type="sldNum" sz="quarter" idx="12"/>
          </p:nvPr>
        </p:nvSpPr>
        <p:spPr/>
        <p:txBody>
          <a:bodyPr/>
          <a:lstStyle/>
          <a:p>
            <a:pPr>
              <a:defRPr/>
            </a:pPr>
            <a:fld id="{54CD2F88-8A41-4E7F-9278-91FE67E35F94}" type="slidenum">
              <a:rPr lang="en-US" smtClean="0"/>
              <a:pPr>
                <a:defRPr/>
              </a:pPr>
              <a:t>6</a:t>
            </a:fld>
            <a:endParaRPr lang="en-US"/>
          </a:p>
        </p:txBody>
      </p:sp>
    </p:spTree>
    <p:extLst>
      <p:ext uri="{BB962C8B-B14F-4D97-AF65-F5344CB8AC3E}">
        <p14:creationId xmlns:p14="http://schemas.microsoft.com/office/powerpoint/2010/main" val="18094680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Google Data Centre Cooling</a:t>
            </a:r>
            <a:endParaRPr lang="en-IN" dirty="0"/>
          </a:p>
        </p:txBody>
      </p:sp>
      <p:sp>
        <p:nvSpPr>
          <p:cNvPr id="3" name="Content Placeholder 2"/>
          <p:cNvSpPr>
            <a:spLocks noGrp="1"/>
          </p:cNvSpPr>
          <p:nvPr>
            <p:ph idx="1"/>
          </p:nvPr>
        </p:nvSpPr>
        <p:spPr>
          <a:xfrm>
            <a:off x="609600" y="1600202"/>
            <a:ext cx="8790517" cy="4525963"/>
          </a:xfrm>
        </p:spPr>
        <p:txBody>
          <a:bodyPr/>
          <a:lstStyle/>
          <a:p>
            <a:r>
              <a:rPr lang="en-IN" sz="2000" dirty="0" err="1"/>
              <a:t>DeepMind</a:t>
            </a:r>
            <a:r>
              <a:rPr lang="en-IN" sz="2000" dirty="0"/>
              <a:t> AI Reduces Google Data Centre Cooling Bill by 40%</a:t>
            </a:r>
          </a:p>
          <a:p>
            <a:r>
              <a:rPr lang="en-US" sz="2000" dirty="0"/>
              <a:t>Optimal operation of </a:t>
            </a:r>
            <a:r>
              <a:rPr lang="en-IN" sz="2000" dirty="0"/>
              <a:t>pumps, chillers and cooling towers</a:t>
            </a:r>
          </a:p>
          <a:p>
            <a:r>
              <a:rPr lang="en-IN" sz="2000" dirty="0"/>
              <a:t>Compared to five years ago, Google get around 3.5 times the computing power out of the same amount of energy</a:t>
            </a:r>
          </a:p>
          <a:p>
            <a:endParaRPr lang="en-IN" sz="2000" dirty="0"/>
          </a:p>
          <a:p>
            <a:pPr>
              <a:buNone/>
            </a:pPr>
            <a:r>
              <a:rPr lang="en-IN" sz="1600" dirty="0">
                <a:solidFill>
                  <a:schemeClr val="tx1"/>
                </a:solidFill>
              </a:rPr>
              <a:t>The sequence episode of actions from the start to the terminal state is an episode, or a trial</a:t>
            </a:r>
            <a:endParaRPr lang="en-US" sz="1600" dirty="0">
              <a:solidFill>
                <a:schemeClr val="tx1"/>
              </a:solidFill>
            </a:endParaRPr>
          </a:p>
          <a:p>
            <a:endParaRPr lang="en-US" sz="2000" dirty="0"/>
          </a:p>
          <a:p>
            <a:endParaRPr lang="en-US" sz="2000" dirty="0"/>
          </a:p>
          <a:p>
            <a:endParaRPr lang="en-US" sz="2000" dirty="0"/>
          </a:p>
          <a:p>
            <a:endParaRPr lang="en-US" sz="2000" dirty="0"/>
          </a:p>
          <a:p>
            <a:endParaRPr lang="en-US" sz="2000" dirty="0"/>
          </a:p>
          <a:p>
            <a:r>
              <a:rPr lang="en-US" sz="2000" dirty="0"/>
              <a:t>Reference: </a:t>
            </a:r>
            <a:r>
              <a:rPr lang="en-IN" sz="2000" dirty="0"/>
              <a:t>Emilie Kaufmann et al. Adaptive Reward-Free Exploration </a:t>
            </a:r>
            <a:r>
              <a:rPr lang="en-US" sz="2000" dirty="0"/>
              <a:t>https://arxiv.org/pdf/2006.06294.pdf</a:t>
            </a:r>
            <a:endParaRPr lang="en-IN" sz="2000" dirty="0"/>
          </a:p>
        </p:txBody>
      </p:sp>
      <p:sp>
        <p:nvSpPr>
          <p:cNvPr id="4" name="Date Placeholder 3"/>
          <p:cNvSpPr>
            <a:spLocks noGrp="1"/>
          </p:cNvSpPr>
          <p:nvPr>
            <p:ph type="dt" sz="half" idx="10"/>
          </p:nvPr>
        </p:nvSpPr>
        <p:spPr/>
        <p:txBody>
          <a:bodyPr/>
          <a:lstStyle/>
          <a:p>
            <a:pPr>
              <a:defRPr/>
            </a:pPr>
            <a:fld id="{4D5712C2-F8FB-452A-BD1D-22A11813CC91}" type="datetime8">
              <a:rPr lang="en-US" smtClean="0"/>
              <a:t>9/6/2020 3:43 PM</a:t>
            </a:fld>
            <a:endParaRPr lang="en-US"/>
          </a:p>
        </p:txBody>
      </p:sp>
      <p:pic>
        <p:nvPicPr>
          <p:cNvPr id="2051" name="Picture 3"/>
          <p:cNvPicPr>
            <a:picLocks noChangeAspect="1" noChangeArrowheads="1"/>
          </p:cNvPicPr>
          <p:nvPr/>
        </p:nvPicPr>
        <p:blipFill>
          <a:blip r:embed="rId2"/>
          <a:srcRect/>
          <a:stretch>
            <a:fillRect/>
          </a:stretch>
        </p:blipFill>
        <p:spPr bwMode="auto">
          <a:xfrm>
            <a:off x="767408" y="3714755"/>
            <a:ext cx="8229600" cy="1686135"/>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pPr>
              <a:defRPr/>
            </a:pPr>
            <a:fld id="{54CD2F88-8A41-4E7F-9278-91FE67E35F94}" type="slidenum">
              <a:rPr lang="en-US" smtClean="0"/>
              <a:pPr>
                <a:defRPr/>
              </a:pPr>
              <a:t>60</a:t>
            </a:fld>
            <a:endParaRPr lang="en-US"/>
          </a:p>
        </p:txBody>
      </p:sp>
    </p:spTree>
    <p:extLst>
      <p:ext uri="{BB962C8B-B14F-4D97-AF65-F5344CB8AC3E}">
        <p14:creationId xmlns:p14="http://schemas.microsoft.com/office/powerpoint/2010/main" val="41128834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1" y="279359"/>
            <a:ext cx="7668343" cy="566822"/>
          </a:xfrm>
          <a:prstGeom prst="rect">
            <a:avLst/>
          </a:prstGeom>
        </p:spPr>
        <p:txBody>
          <a:bodyPr vert="horz" wrap="square" lIns="0" tIns="12700" rIns="0" bIns="0" numCol="1" rtlCol="0" anchor="ctr" anchorCtr="0" compatLnSpc="1">
            <a:prstTxWarp prst="textNoShape">
              <a:avLst/>
            </a:prstTxWarp>
            <a:spAutoFit/>
          </a:bodyPr>
          <a:lstStyle/>
          <a:p>
            <a:pPr>
              <a:spcBef>
                <a:spcPts val="100"/>
              </a:spcBef>
            </a:pPr>
            <a:r>
              <a:rPr spc="-5" dirty="0"/>
              <a:t>Thank</a:t>
            </a:r>
            <a:r>
              <a:rPr spc="-85" dirty="0"/>
              <a:t> </a:t>
            </a:r>
            <a:r>
              <a:rPr spc="-5" dirty="0"/>
              <a:t>You</a:t>
            </a:r>
          </a:p>
        </p:txBody>
      </p:sp>
      <p:sp>
        <p:nvSpPr>
          <p:cNvPr id="5" name="object 5"/>
          <p:cNvSpPr txBox="1"/>
          <p:nvPr/>
        </p:nvSpPr>
        <p:spPr>
          <a:xfrm>
            <a:off x="551384" y="5989167"/>
            <a:ext cx="6264696" cy="248145"/>
          </a:xfrm>
          <a:prstGeom prst="rect">
            <a:avLst/>
          </a:prstGeom>
        </p:spPr>
        <p:txBody>
          <a:bodyPr vert="horz" wrap="square" lIns="0" tIns="1905" rIns="0" bIns="0" rtlCol="0">
            <a:spAutoFit/>
          </a:bodyPr>
          <a:lstStyle/>
          <a:p>
            <a:pPr marL="12700">
              <a:spcBef>
                <a:spcPts val="15"/>
              </a:spcBef>
            </a:pPr>
            <a:r>
              <a:rPr sz="1600" spc="-5" dirty="0">
                <a:solidFill>
                  <a:srgbClr val="FF0000"/>
                </a:solidFill>
                <a:latin typeface="Arial"/>
                <a:cs typeface="Arial"/>
              </a:rPr>
              <a:t>Note </a:t>
            </a:r>
            <a:r>
              <a:rPr sz="1600" dirty="0">
                <a:solidFill>
                  <a:srgbClr val="FF0000"/>
                </a:solidFill>
                <a:latin typeface="Arial"/>
                <a:cs typeface="Arial"/>
              </a:rPr>
              <a:t>: </a:t>
            </a:r>
            <a:r>
              <a:rPr sz="1600" spc="-5" dirty="0">
                <a:solidFill>
                  <a:srgbClr val="FF0000"/>
                </a:solidFill>
                <a:latin typeface="Arial"/>
                <a:cs typeface="Arial"/>
              </a:rPr>
              <a:t>Some of the </a:t>
            </a:r>
            <a:r>
              <a:rPr sz="1600" dirty="0">
                <a:solidFill>
                  <a:srgbClr val="FF0000"/>
                </a:solidFill>
                <a:latin typeface="Arial"/>
                <a:cs typeface="Arial"/>
              </a:rPr>
              <a:t>slides </a:t>
            </a:r>
            <a:r>
              <a:rPr sz="1600" spc="-5" dirty="0">
                <a:solidFill>
                  <a:srgbClr val="FF0000"/>
                </a:solidFill>
                <a:latin typeface="Arial"/>
                <a:cs typeface="Arial"/>
              </a:rPr>
              <a:t>are adopted from </a:t>
            </a:r>
            <a:r>
              <a:rPr lang="en-US" sz="1600" dirty="0">
                <a:solidFill>
                  <a:srgbClr val="FF0000"/>
                </a:solidFill>
                <a:latin typeface="Arial"/>
                <a:cs typeface="Arial"/>
              </a:rPr>
              <a:t>Prof. </a:t>
            </a:r>
            <a:r>
              <a:rPr lang="en-US" sz="1600" dirty="0" err="1">
                <a:solidFill>
                  <a:srgbClr val="FF0000"/>
                </a:solidFill>
                <a:latin typeface="Arial"/>
                <a:cs typeface="Arial"/>
              </a:rPr>
              <a:t>Vimal</a:t>
            </a:r>
            <a:r>
              <a:rPr lang="en-US" sz="1600" dirty="0">
                <a:solidFill>
                  <a:srgbClr val="FF0000"/>
                </a:solidFill>
                <a:latin typeface="Arial"/>
                <a:cs typeface="Arial"/>
              </a:rPr>
              <a:t> </a:t>
            </a:r>
            <a:r>
              <a:rPr lang="en-US" sz="1600" dirty="0" smtClean="0">
                <a:solidFill>
                  <a:srgbClr val="FF0000"/>
                </a:solidFill>
                <a:latin typeface="Arial"/>
                <a:cs typeface="Arial"/>
              </a:rPr>
              <a:t>archives</a:t>
            </a:r>
            <a:endParaRPr sz="1600" dirty="0">
              <a:latin typeface="Arial"/>
              <a:cs typeface="Arial"/>
            </a:endParaRPr>
          </a:p>
        </p:txBody>
      </p:sp>
      <p:sp>
        <p:nvSpPr>
          <p:cNvPr id="3" name="object 3"/>
          <p:cNvSpPr txBox="1"/>
          <p:nvPr/>
        </p:nvSpPr>
        <p:spPr>
          <a:xfrm>
            <a:off x="2161351" y="3451563"/>
            <a:ext cx="5592445" cy="228268"/>
          </a:xfrm>
          <a:prstGeom prst="rect">
            <a:avLst/>
          </a:prstGeom>
        </p:spPr>
        <p:txBody>
          <a:bodyPr vert="horz" wrap="square" lIns="0" tIns="12700" rIns="0" bIns="0" rtlCol="0">
            <a:spAutoFit/>
          </a:bodyPr>
          <a:lstStyle/>
          <a:p>
            <a:pPr marL="12700">
              <a:spcBef>
                <a:spcPts val="100"/>
              </a:spcBef>
            </a:pPr>
            <a:r>
              <a:rPr sz="1400" b="1" spc="-5" dirty="0">
                <a:solidFill>
                  <a:schemeClr val="bg1"/>
                </a:solidFill>
                <a:latin typeface="Arial"/>
                <a:cs typeface="Arial"/>
              </a:rPr>
              <a:t>Required Reading</a:t>
            </a:r>
            <a:r>
              <a:rPr sz="1400" b="1" spc="-5" dirty="0" smtClean="0">
                <a:solidFill>
                  <a:schemeClr val="bg1"/>
                </a:solidFill>
                <a:latin typeface="Arial"/>
                <a:cs typeface="Arial"/>
              </a:rPr>
              <a:t>:</a:t>
            </a:r>
            <a:endParaRPr sz="1400" dirty="0">
              <a:latin typeface="Arial"/>
              <a:cs typeface="Arial"/>
            </a:endParaRPr>
          </a:p>
        </p:txBody>
      </p:sp>
      <p:sp>
        <p:nvSpPr>
          <p:cNvPr id="6" name="object 14"/>
          <p:cNvSpPr txBox="1"/>
          <p:nvPr/>
        </p:nvSpPr>
        <p:spPr>
          <a:xfrm>
            <a:off x="154864" y="1377752"/>
            <a:ext cx="10513168" cy="4452501"/>
          </a:xfrm>
          <a:prstGeom prst="rect">
            <a:avLst/>
          </a:prstGeom>
        </p:spPr>
        <p:txBody>
          <a:bodyPr vert="horz" wrap="square" lIns="0" tIns="12700" rIns="0" bIns="0" rtlCol="0">
            <a:spAutoFit/>
          </a:bodyPr>
          <a:lstStyle/>
          <a:p>
            <a:pPr marL="12700" algn="ctr">
              <a:lnSpc>
                <a:spcPct val="100000"/>
              </a:lnSpc>
              <a:spcBef>
                <a:spcPts val="100"/>
              </a:spcBef>
            </a:pPr>
            <a:r>
              <a:rPr lang="en-US" sz="16600" b="1" spc="-5" dirty="0" smtClean="0">
                <a:solidFill>
                  <a:srgbClr val="FF0000"/>
                </a:solidFill>
                <a:latin typeface="Arial"/>
                <a:cs typeface="Arial"/>
              </a:rPr>
              <a:t>?</a:t>
            </a:r>
          </a:p>
          <a:p>
            <a:pPr marL="12700" algn="ctr">
              <a:lnSpc>
                <a:spcPct val="100000"/>
              </a:lnSpc>
              <a:spcBef>
                <a:spcPts val="100"/>
              </a:spcBef>
            </a:pPr>
            <a:r>
              <a:rPr lang="en-US" sz="8800" b="1" spc="-5" dirty="0" smtClean="0">
                <a:solidFill>
                  <a:srgbClr val="FF0000"/>
                </a:solidFill>
                <a:latin typeface="Arial"/>
                <a:cs typeface="Arial"/>
              </a:rPr>
              <a:t>Any more Queries</a:t>
            </a:r>
            <a:endParaRPr lang="en-US" sz="8800" spc="-5" dirty="0">
              <a:solidFill>
                <a:srgbClr val="FF0000"/>
              </a:solidFill>
              <a:latin typeface="Arial"/>
              <a:cs typeface="Arial"/>
            </a:endParaRPr>
          </a:p>
          <a:p>
            <a:pPr marL="12700">
              <a:spcBef>
                <a:spcPts val="100"/>
              </a:spcBef>
            </a:pPr>
            <a:endParaRPr lang="en-US" sz="1600" spc="-5" dirty="0">
              <a:latin typeface="Arial"/>
              <a:cs typeface="Arial"/>
            </a:endParaRPr>
          </a:p>
          <a:p>
            <a:pPr marL="12700">
              <a:lnSpc>
                <a:spcPct val="100000"/>
              </a:lnSpc>
              <a:spcBef>
                <a:spcPts val="100"/>
              </a:spcBef>
            </a:pPr>
            <a:endParaRPr sz="1600" dirty="0">
              <a:latin typeface="Arial"/>
              <a:cs typeface="Arial"/>
            </a:endParaRPr>
          </a:p>
        </p:txBody>
      </p:sp>
      <p:sp>
        <p:nvSpPr>
          <p:cNvPr id="7" name="Date Placeholder 6"/>
          <p:cNvSpPr>
            <a:spLocks noGrp="1"/>
          </p:cNvSpPr>
          <p:nvPr>
            <p:ph type="dt" sz="half" idx="10"/>
          </p:nvPr>
        </p:nvSpPr>
        <p:spPr/>
        <p:txBody>
          <a:bodyPr/>
          <a:lstStyle/>
          <a:p>
            <a:pPr>
              <a:defRPr/>
            </a:pPr>
            <a:fld id="{3EBA85E1-8930-4299-A6F2-5647D349F385}" type="datetime8">
              <a:rPr lang="en-US" smtClean="0"/>
              <a:t>9/6/2020 3:43 PM</a:t>
            </a:fld>
            <a:endParaRPr lang="en-US"/>
          </a:p>
        </p:txBody>
      </p:sp>
      <p:sp>
        <p:nvSpPr>
          <p:cNvPr id="9" name="Slide Number Placeholder 8"/>
          <p:cNvSpPr>
            <a:spLocks noGrp="1"/>
          </p:cNvSpPr>
          <p:nvPr>
            <p:ph type="sldNum" sz="quarter" idx="12"/>
          </p:nvPr>
        </p:nvSpPr>
        <p:spPr/>
        <p:txBody>
          <a:bodyPr/>
          <a:lstStyle/>
          <a:p>
            <a:pPr>
              <a:defRPr/>
            </a:pPr>
            <a:fld id="{54CD2F88-8A41-4E7F-9278-91FE67E35F94}" type="slidenum">
              <a:rPr lang="en-US" smtClean="0"/>
              <a:pPr>
                <a:defRPr/>
              </a:pPr>
              <a:t>61</a:t>
            </a:fld>
            <a:endParaRPr lang="en-US"/>
          </a:p>
        </p:txBody>
      </p:sp>
    </p:spTree>
    <p:extLst>
      <p:ext uri="{BB962C8B-B14F-4D97-AF65-F5344CB8AC3E}">
        <p14:creationId xmlns:p14="http://schemas.microsoft.com/office/powerpoint/2010/main" val="335878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07392"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3087906" y="1686686"/>
            <a:ext cx="5749290" cy="4078604"/>
          </a:xfrm>
          <a:prstGeom prst="rect">
            <a:avLst/>
          </a:prstGeom>
        </p:spPr>
        <p:txBody>
          <a:bodyPr vert="horz" wrap="square" lIns="0" tIns="12700" rIns="0" bIns="0" rtlCol="0">
            <a:spAutoFit/>
          </a:bodyPr>
          <a:lstStyle/>
          <a:p>
            <a:pPr marL="12700">
              <a:spcBef>
                <a:spcPts val="100"/>
              </a:spcBef>
            </a:pPr>
            <a:r>
              <a:rPr sz="2000" spc="-5" dirty="0">
                <a:latin typeface="Comic Sans MS"/>
                <a:cs typeface="Comic Sans MS"/>
              </a:rPr>
              <a:t>Obtaining</a:t>
            </a:r>
            <a:r>
              <a:rPr sz="2000" spc="-10" dirty="0">
                <a:latin typeface="Comic Sans MS"/>
                <a:cs typeface="Comic Sans MS"/>
              </a:rPr>
              <a:t> </a:t>
            </a:r>
            <a:r>
              <a:rPr sz="2000" spc="-5" dirty="0">
                <a:latin typeface="Comic Sans MS"/>
                <a:cs typeface="Comic Sans MS"/>
              </a:rPr>
              <a:t>Knowledge</a:t>
            </a:r>
            <a:endParaRPr sz="2000">
              <a:latin typeface="Comic Sans MS"/>
              <a:cs typeface="Comic Sans MS"/>
            </a:endParaRPr>
          </a:p>
          <a:p>
            <a:pPr>
              <a:spcBef>
                <a:spcPts val="5"/>
              </a:spcBef>
            </a:pPr>
            <a:endParaRPr sz="2550">
              <a:latin typeface="Comic Sans MS"/>
              <a:cs typeface="Comic Sans MS"/>
            </a:endParaRPr>
          </a:p>
          <a:p>
            <a:pPr marL="12700" marR="354330">
              <a:lnSpc>
                <a:spcPts val="2360"/>
              </a:lnSpc>
            </a:pPr>
            <a:r>
              <a:rPr sz="2000" spc="-5" dirty="0">
                <a:solidFill>
                  <a:srgbClr val="980000"/>
                </a:solidFill>
                <a:latin typeface="Comic Sans MS"/>
                <a:cs typeface="Comic Sans MS"/>
              </a:rPr>
              <a:t>David Hume’s (1711–1776) </a:t>
            </a:r>
            <a:r>
              <a:rPr sz="2000" dirty="0">
                <a:solidFill>
                  <a:srgbClr val="980000"/>
                </a:solidFill>
                <a:latin typeface="Comic Sans MS"/>
                <a:cs typeface="Comic Sans MS"/>
              </a:rPr>
              <a:t>: </a:t>
            </a:r>
            <a:r>
              <a:rPr sz="2000" spc="-5" dirty="0">
                <a:latin typeface="Comic Sans MS"/>
                <a:cs typeface="Comic Sans MS"/>
              </a:rPr>
              <a:t>First principles of  induction</a:t>
            </a:r>
            <a:endParaRPr sz="2000">
              <a:latin typeface="Comic Sans MS"/>
              <a:cs typeface="Comic Sans MS"/>
            </a:endParaRPr>
          </a:p>
          <a:p>
            <a:pPr>
              <a:spcBef>
                <a:spcPts val="45"/>
              </a:spcBef>
            </a:pPr>
            <a:endParaRPr sz="2500">
              <a:latin typeface="Comic Sans MS"/>
              <a:cs typeface="Comic Sans MS"/>
            </a:endParaRPr>
          </a:p>
          <a:p>
            <a:pPr marL="12700" marR="598170">
              <a:lnSpc>
                <a:spcPts val="2360"/>
              </a:lnSpc>
              <a:spcBef>
                <a:spcPts val="5"/>
              </a:spcBef>
            </a:pPr>
            <a:r>
              <a:rPr sz="2000" spc="-5" dirty="0">
                <a:solidFill>
                  <a:srgbClr val="980000"/>
                </a:solidFill>
                <a:latin typeface="Comic Sans MS"/>
                <a:cs typeface="Comic Sans MS"/>
              </a:rPr>
              <a:t>Logical positivism- Rudolf Carnap </a:t>
            </a:r>
            <a:r>
              <a:rPr sz="2000" dirty="0">
                <a:latin typeface="Comic Sans MS"/>
                <a:cs typeface="Comic Sans MS"/>
              </a:rPr>
              <a:t>: </a:t>
            </a:r>
            <a:r>
              <a:rPr sz="2000" spc="-5" dirty="0">
                <a:latin typeface="Comic Sans MS"/>
                <a:cs typeface="Comic Sans MS"/>
              </a:rPr>
              <a:t>Every  knowledge obtained has </a:t>
            </a:r>
            <a:r>
              <a:rPr sz="2000" dirty="0">
                <a:latin typeface="Comic Sans MS"/>
                <a:cs typeface="Comic Sans MS"/>
              </a:rPr>
              <a:t>a </a:t>
            </a:r>
            <a:r>
              <a:rPr sz="2000" spc="-5" dirty="0">
                <a:latin typeface="Comic Sans MS"/>
                <a:cs typeface="Comic Sans MS"/>
              </a:rPr>
              <a:t>logical</a:t>
            </a:r>
            <a:r>
              <a:rPr sz="2000" spc="-100" dirty="0">
                <a:latin typeface="Comic Sans MS"/>
                <a:cs typeface="Comic Sans MS"/>
              </a:rPr>
              <a:t> </a:t>
            </a:r>
            <a:r>
              <a:rPr sz="2000" spc="-5" dirty="0">
                <a:latin typeface="Comic Sans MS"/>
                <a:cs typeface="Comic Sans MS"/>
              </a:rPr>
              <a:t>connection</a:t>
            </a:r>
            <a:endParaRPr sz="2000">
              <a:latin typeface="Comic Sans MS"/>
              <a:cs typeface="Comic Sans MS"/>
            </a:endParaRPr>
          </a:p>
          <a:p>
            <a:pPr>
              <a:spcBef>
                <a:spcPts val="15"/>
              </a:spcBef>
            </a:pPr>
            <a:endParaRPr sz="2450">
              <a:latin typeface="Comic Sans MS"/>
              <a:cs typeface="Comic Sans MS"/>
            </a:endParaRPr>
          </a:p>
          <a:p>
            <a:pPr marL="12700" marR="5080">
              <a:lnSpc>
                <a:spcPct val="99500"/>
              </a:lnSpc>
              <a:tabLst>
                <a:tab pos="4490720" algn="l"/>
              </a:tabLst>
            </a:pPr>
            <a:r>
              <a:rPr sz="2000" spc="-5" dirty="0">
                <a:solidFill>
                  <a:srgbClr val="980000"/>
                </a:solidFill>
                <a:latin typeface="Comic Sans MS"/>
                <a:cs typeface="Comic Sans MS"/>
              </a:rPr>
              <a:t>Carnap (1905–1997) </a:t>
            </a:r>
            <a:r>
              <a:rPr sz="2000" dirty="0">
                <a:latin typeface="Comic Sans MS"/>
                <a:cs typeface="Comic Sans MS"/>
              </a:rPr>
              <a:t>: A </a:t>
            </a:r>
            <a:r>
              <a:rPr sz="2000" spc="-5" dirty="0">
                <a:latin typeface="Comic Sans MS"/>
                <a:cs typeface="Comic Sans MS"/>
              </a:rPr>
              <a:t>book </a:t>
            </a:r>
            <a:r>
              <a:rPr sz="2000" dirty="0">
                <a:latin typeface="Comic Sans MS"/>
                <a:cs typeface="Comic Sans MS"/>
              </a:rPr>
              <a:t>“</a:t>
            </a:r>
            <a:r>
              <a:rPr sz="2000" i="1" dirty="0">
                <a:solidFill>
                  <a:srgbClr val="1B4587"/>
                </a:solidFill>
                <a:latin typeface="Comic Sans MS"/>
                <a:cs typeface="Comic Sans MS"/>
              </a:rPr>
              <a:t>The </a:t>
            </a:r>
            <a:r>
              <a:rPr sz="2000" i="1" spc="-5" dirty="0">
                <a:solidFill>
                  <a:srgbClr val="1B4587"/>
                </a:solidFill>
                <a:latin typeface="Comic Sans MS"/>
                <a:cs typeface="Comic Sans MS"/>
              </a:rPr>
              <a:t>Logical  Structure of the </a:t>
            </a:r>
            <a:r>
              <a:rPr sz="2000" i="1" dirty="0">
                <a:solidFill>
                  <a:srgbClr val="1B4587"/>
                </a:solidFill>
                <a:latin typeface="Comic Sans MS"/>
                <a:cs typeface="Comic Sans MS"/>
              </a:rPr>
              <a:t>World</a:t>
            </a:r>
            <a:r>
              <a:rPr sz="2000" dirty="0">
                <a:latin typeface="Comic Sans MS"/>
                <a:cs typeface="Comic Sans MS"/>
              </a:rPr>
              <a:t>” </a:t>
            </a:r>
            <a:r>
              <a:rPr sz="2000" spc="-5" dirty="0">
                <a:latin typeface="Comic Sans MS"/>
                <a:cs typeface="Comic Sans MS"/>
              </a:rPr>
              <a:t>(1928) defined an  explici</a:t>
            </a:r>
            <a:r>
              <a:rPr sz="2000" dirty="0">
                <a:latin typeface="Comic Sans MS"/>
                <a:cs typeface="Comic Sans MS"/>
              </a:rPr>
              <a:t>t</a:t>
            </a:r>
            <a:r>
              <a:rPr sz="2000" spc="-10" dirty="0">
                <a:latin typeface="Comic Sans MS"/>
                <a:cs typeface="Comic Sans MS"/>
              </a:rPr>
              <a:t> </a:t>
            </a:r>
            <a:r>
              <a:rPr sz="2000" spc="-5" dirty="0">
                <a:latin typeface="Comic Sans MS"/>
                <a:cs typeface="Comic Sans MS"/>
              </a:rPr>
              <a:t>computationa</a:t>
            </a:r>
            <a:r>
              <a:rPr sz="2000" dirty="0">
                <a:latin typeface="Comic Sans MS"/>
                <a:cs typeface="Comic Sans MS"/>
              </a:rPr>
              <a:t>l</a:t>
            </a:r>
            <a:r>
              <a:rPr sz="2000" spc="-5" dirty="0">
                <a:latin typeface="Comic Sans MS"/>
                <a:cs typeface="Comic Sans MS"/>
              </a:rPr>
              <a:t> procedur</a:t>
            </a:r>
            <a:r>
              <a:rPr sz="2000" dirty="0">
                <a:latin typeface="Comic Sans MS"/>
                <a:cs typeface="Comic Sans MS"/>
              </a:rPr>
              <a:t>e</a:t>
            </a:r>
            <a:r>
              <a:rPr sz="2000" spc="-5" dirty="0">
                <a:latin typeface="Comic Sans MS"/>
                <a:cs typeface="Comic Sans MS"/>
              </a:rPr>
              <a:t> fo</a:t>
            </a:r>
            <a:r>
              <a:rPr sz="2000" dirty="0">
                <a:latin typeface="Comic Sans MS"/>
                <a:cs typeface="Comic Sans MS"/>
              </a:rPr>
              <a:t>r	</a:t>
            </a:r>
            <a:r>
              <a:rPr sz="2000" spc="-5" dirty="0">
                <a:latin typeface="Comic Sans MS"/>
                <a:cs typeface="Comic Sans MS"/>
              </a:rPr>
              <a:t>extracting  knowledge from elementary</a:t>
            </a:r>
            <a:r>
              <a:rPr sz="2000" spc="-30" dirty="0">
                <a:latin typeface="Comic Sans MS"/>
                <a:cs typeface="Comic Sans MS"/>
              </a:rPr>
              <a:t> </a:t>
            </a:r>
            <a:r>
              <a:rPr sz="2000" spc="-5" dirty="0">
                <a:latin typeface="Comic Sans MS"/>
                <a:cs typeface="Comic Sans MS"/>
              </a:rPr>
              <a:t>experiences</a:t>
            </a:r>
            <a:endParaRPr sz="200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3589375753"/>
              </p:ext>
            </p:extLst>
          </p:nvPr>
        </p:nvGraphicFramePr>
        <p:xfrm>
          <a:off x="407368"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latin typeface="Comic Sans MS"/>
                          <a:cs typeface="Comic Sans MS"/>
                        </a:rPr>
                        <a:t>Philosophy</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6" name="Date Placeholder 5"/>
          <p:cNvSpPr>
            <a:spLocks noGrp="1"/>
          </p:cNvSpPr>
          <p:nvPr>
            <p:ph type="dt" sz="half" idx="10"/>
          </p:nvPr>
        </p:nvSpPr>
        <p:spPr/>
        <p:txBody>
          <a:bodyPr/>
          <a:lstStyle/>
          <a:p>
            <a:pPr>
              <a:defRPr/>
            </a:pPr>
            <a:fld id="{DD271557-7A3C-4612-AEDB-A2E1DAC04EA0}" type="datetime8">
              <a:rPr lang="en-US" smtClean="0"/>
              <a:t>9/6/2020 3:43 PM</a:t>
            </a:fld>
            <a:endParaRPr lang="en-US"/>
          </a:p>
        </p:txBody>
      </p:sp>
      <p:sp>
        <p:nvSpPr>
          <p:cNvPr id="7" name="Slide Number Placeholder 6"/>
          <p:cNvSpPr>
            <a:spLocks noGrp="1"/>
          </p:cNvSpPr>
          <p:nvPr>
            <p:ph type="sldNum" sz="quarter" idx="12"/>
          </p:nvPr>
        </p:nvSpPr>
        <p:spPr/>
        <p:txBody>
          <a:bodyPr/>
          <a:lstStyle/>
          <a:p>
            <a:pPr>
              <a:defRPr/>
            </a:pPr>
            <a:fld id="{54CD2F88-8A41-4E7F-9278-91FE67E35F94}" type="slidenum">
              <a:rPr lang="en-US" smtClean="0"/>
              <a:pPr>
                <a:defRPr/>
              </a:pPr>
              <a:t>7</a:t>
            </a:fld>
            <a:endParaRPr lang="en-US"/>
          </a:p>
        </p:txBody>
      </p:sp>
    </p:spTree>
    <p:extLst>
      <p:ext uri="{BB962C8B-B14F-4D97-AF65-F5344CB8AC3E}">
        <p14:creationId xmlns:p14="http://schemas.microsoft.com/office/powerpoint/2010/main" val="980128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79400"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3159913" y="1686687"/>
            <a:ext cx="5609590" cy="1678305"/>
          </a:xfrm>
          <a:prstGeom prst="rect">
            <a:avLst/>
          </a:prstGeom>
        </p:spPr>
        <p:txBody>
          <a:bodyPr vert="horz" wrap="square" lIns="0" tIns="12700" rIns="0" bIns="0" rtlCol="0">
            <a:spAutoFit/>
          </a:bodyPr>
          <a:lstStyle/>
          <a:p>
            <a:pPr marL="12700">
              <a:spcBef>
                <a:spcPts val="100"/>
              </a:spcBef>
            </a:pPr>
            <a:r>
              <a:rPr sz="2000" spc="-5" dirty="0">
                <a:latin typeface="Comic Sans MS"/>
                <a:cs typeface="Comic Sans MS"/>
              </a:rPr>
              <a:t>Connection between knowledge and</a:t>
            </a:r>
            <a:r>
              <a:rPr sz="2000" spc="-35" dirty="0">
                <a:latin typeface="Comic Sans MS"/>
                <a:cs typeface="Comic Sans MS"/>
              </a:rPr>
              <a:t> </a:t>
            </a:r>
            <a:r>
              <a:rPr sz="2000" spc="-5" dirty="0">
                <a:latin typeface="Comic Sans MS"/>
                <a:cs typeface="Comic Sans MS"/>
              </a:rPr>
              <a:t>action:</a:t>
            </a:r>
            <a:endParaRPr sz="2000">
              <a:latin typeface="Comic Sans MS"/>
              <a:cs typeface="Comic Sans MS"/>
            </a:endParaRPr>
          </a:p>
          <a:p>
            <a:pPr>
              <a:spcBef>
                <a:spcPts val="50"/>
              </a:spcBef>
            </a:pPr>
            <a:endParaRPr sz="2450">
              <a:latin typeface="Comic Sans MS"/>
              <a:cs typeface="Comic Sans MS"/>
            </a:endParaRPr>
          </a:p>
          <a:p>
            <a:pPr marL="12700" marR="5080">
              <a:lnSpc>
                <a:spcPct val="99300"/>
              </a:lnSpc>
            </a:pPr>
            <a:r>
              <a:rPr sz="2000" spc="-5" dirty="0">
                <a:solidFill>
                  <a:srgbClr val="980000"/>
                </a:solidFill>
                <a:latin typeface="Comic Sans MS"/>
                <a:cs typeface="Comic Sans MS"/>
              </a:rPr>
              <a:t>Aristotle </a:t>
            </a:r>
            <a:r>
              <a:rPr sz="2000" dirty="0">
                <a:latin typeface="Comic Sans MS"/>
                <a:cs typeface="Comic Sans MS"/>
              </a:rPr>
              <a:t>- </a:t>
            </a:r>
            <a:r>
              <a:rPr sz="2000" spc="-5" dirty="0">
                <a:latin typeface="Comic Sans MS"/>
                <a:cs typeface="Comic Sans MS"/>
              </a:rPr>
              <a:t>(in </a:t>
            </a:r>
            <a:r>
              <a:rPr sz="2000" i="1" spc="-5" dirty="0">
                <a:solidFill>
                  <a:srgbClr val="063763"/>
                </a:solidFill>
                <a:latin typeface="Comic Sans MS"/>
                <a:cs typeface="Comic Sans MS"/>
              </a:rPr>
              <a:t>De Motu Animalium</a:t>
            </a:r>
            <a:r>
              <a:rPr sz="2000" spc="-5" dirty="0">
                <a:latin typeface="Comic Sans MS"/>
                <a:cs typeface="Comic Sans MS"/>
              </a:rPr>
              <a:t>) that actions  are justified by </a:t>
            </a:r>
            <a:r>
              <a:rPr sz="2000" dirty="0">
                <a:latin typeface="Comic Sans MS"/>
                <a:cs typeface="Comic Sans MS"/>
              </a:rPr>
              <a:t>a </a:t>
            </a:r>
            <a:r>
              <a:rPr sz="2000" spc="-5" dirty="0">
                <a:latin typeface="Comic Sans MS"/>
                <a:cs typeface="Comic Sans MS"/>
              </a:rPr>
              <a:t>logical connection between  goals and knowledge of the action’s</a:t>
            </a:r>
            <a:r>
              <a:rPr sz="2000" spc="-50" dirty="0">
                <a:latin typeface="Comic Sans MS"/>
                <a:cs typeface="Comic Sans MS"/>
              </a:rPr>
              <a:t> </a:t>
            </a:r>
            <a:r>
              <a:rPr sz="2000" spc="-5" dirty="0">
                <a:latin typeface="Comic Sans MS"/>
                <a:cs typeface="Comic Sans MS"/>
              </a:rPr>
              <a:t>outcome</a:t>
            </a:r>
            <a:endParaRPr sz="2000">
              <a:latin typeface="Comic Sans MS"/>
              <a:cs typeface="Comic Sans MS"/>
            </a:endParaRPr>
          </a:p>
        </p:txBody>
      </p:sp>
      <p:sp>
        <p:nvSpPr>
          <p:cNvPr id="4" name="object 4"/>
          <p:cNvSpPr txBox="1"/>
          <p:nvPr/>
        </p:nvSpPr>
        <p:spPr>
          <a:xfrm>
            <a:off x="3159914" y="3711956"/>
            <a:ext cx="5238115" cy="1825625"/>
          </a:xfrm>
          <a:prstGeom prst="rect">
            <a:avLst/>
          </a:prstGeom>
        </p:spPr>
        <p:txBody>
          <a:bodyPr vert="horz" wrap="square" lIns="0" tIns="86995" rIns="0" bIns="0" rtlCol="0">
            <a:spAutoFit/>
          </a:bodyPr>
          <a:lstStyle/>
          <a:p>
            <a:pPr marL="12700">
              <a:spcBef>
                <a:spcPts val="685"/>
              </a:spcBef>
            </a:pPr>
            <a:r>
              <a:rPr sz="1200" dirty="0">
                <a:latin typeface="Courier New"/>
                <a:cs typeface="Courier New"/>
              </a:rPr>
              <a:t>I </a:t>
            </a:r>
            <a:r>
              <a:rPr sz="1200" spc="-5" dirty="0">
                <a:latin typeface="Courier New"/>
                <a:cs typeface="Courier New"/>
              </a:rPr>
              <a:t>need</a:t>
            </a:r>
            <a:r>
              <a:rPr sz="1200" spc="-15" dirty="0">
                <a:latin typeface="Courier New"/>
                <a:cs typeface="Courier New"/>
              </a:rPr>
              <a:t> </a:t>
            </a:r>
            <a:r>
              <a:rPr sz="1200" spc="-5" dirty="0">
                <a:latin typeface="Courier New"/>
                <a:cs typeface="Courier New"/>
              </a:rPr>
              <a:t>covering;</a:t>
            </a:r>
            <a:endParaRPr sz="1200">
              <a:latin typeface="Courier New"/>
              <a:cs typeface="Courier New"/>
            </a:endParaRPr>
          </a:p>
          <a:p>
            <a:pPr marL="12700" marR="3206115">
              <a:lnSpc>
                <a:spcPct val="140600"/>
              </a:lnSpc>
            </a:pPr>
            <a:r>
              <a:rPr sz="1200" dirty="0">
                <a:latin typeface="Courier New"/>
                <a:cs typeface="Courier New"/>
              </a:rPr>
              <a:t>a </a:t>
            </a:r>
            <a:r>
              <a:rPr sz="1200" spc="-5" dirty="0">
                <a:latin typeface="Courier New"/>
                <a:cs typeface="Courier New"/>
              </a:rPr>
              <a:t>cloak is </a:t>
            </a:r>
            <a:r>
              <a:rPr sz="1200" dirty="0">
                <a:latin typeface="Courier New"/>
                <a:cs typeface="Courier New"/>
              </a:rPr>
              <a:t>a</a:t>
            </a:r>
            <a:r>
              <a:rPr sz="1200" spc="-100" dirty="0">
                <a:latin typeface="Courier New"/>
                <a:cs typeface="Courier New"/>
              </a:rPr>
              <a:t> </a:t>
            </a:r>
            <a:r>
              <a:rPr sz="1200" spc="-5" dirty="0">
                <a:latin typeface="Courier New"/>
                <a:cs typeface="Courier New"/>
              </a:rPr>
              <a:t>covering.  </a:t>
            </a:r>
            <a:r>
              <a:rPr sz="1200" dirty="0">
                <a:latin typeface="Courier New"/>
                <a:cs typeface="Courier New"/>
              </a:rPr>
              <a:t>I </a:t>
            </a:r>
            <a:r>
              <a:rPr sz="1200" spc="-5" dirty="0">
                <a:latin typeface="Courier New"/>
                <a:cs typeface="Courier New"/>
              </a:rPr>
              <a:t>need </a:t>
            </a:r>
            <a:r>
              <a:rPr sz="1200" dirty="0">
                <a:latin typeface="Courier New"/>
                <a:cs typeface="Courier New"/>
              </a:rPr>
              <a:t>a</a:t>
            </a:r>
            <a:r>
              <a:rPr sz="1200" spc="-40" dirty="0">
                <a:latin typeface="Courier New"/>
                <a:cs typeface="Courier New"/>
              </a:rPr>
              <a:t> </a:t>
            </a:r>
            <a:r>
              <a:rPr sz="1200" spc="-5" dirty="0">
                <a:latin typeface="Courier New"/>
                <a:cs typeface="Courier New"/>
              </a:rPr>
              <a:t>cloak.</a:t>
            </a:r>
            <a:endParaRPr sz="1200">
              <a:latin typeface="Courier New"/>
              <a:cs typeface="Courier New"/>
            </a:endParaRPr>
          </a:p>
          <a:p>
            <a:pPr marL="12700" marR="2657475">
              <a:lnSpc>
                <a:spcPct val="140600"/>
              </a:lnSpc>
            </a:pPr>
            <a:r>
              <a:rPr sz="1200" spc="-5" dirty="0">
                <a:latin typeface="Courier New"/>
                <a:cs typeface="Courier New"/>
              </a:rPr>
              <a:t>What </a:t>
            </a:r>
            <a:r>
              <a:rPr sz="1200" dirty="0">
                <a:latin typeface="Courier New"/>
                <a:cs typeface="Courier New"/>
              </a:rPr>
              <a:t>I </a:t>
            </a:r>
            <a:r>
              <a:rPr sz="1200" spc="-5" dirty="0">
                <a:latin typeface="Courier New"/>
                <a:cs typeface="Courier New"/>
              </a:rPr>
              <a:t>need, </a:t>
            </a:r>
            <a:r>
              <a:rPr sz="1200" dirty="0">
                <a:latin typeface="Courier New"/>
                <a:cs typeface="Courier New"/>
              </a:rPr>
              <a:t>I </a:t>
            </a:r>
            <a:r>
              <a:rPr sz="1200" spc="-5" dirty="0">
                <a:latin typeface="Courier New"/>
                <a:cs typeface="Courier New"/>
              </a:rPr>
              <a:t>have to make;  </a:t>
            </a:r>
            <a:r>
              <a:rPr sz="1200" dirty="0">
                <a:latin typeface="Courier New"/>
                <a:cs typeface="Courier New"/>
              </a:rPr>
              <a:t>I </a:t>
            </a:r>
            <a:r>
              <a:rPr sz="1200" spc="-5" dirty="0">
                <a:latin typeface="Courier New"/>
                <a:cs typeface="Courier New"/>
              </a:rPr>
              <a:t>need </a:t>
            </a:r>
            <a:r>
              <a:rPr sz="1200" dirty="0">
                <a:latin typeface="Courier New"/>
                <a:cs typeface="Courier New"/>
              </a:rPr>
              <a:t>a</a:t>
            </a:r>
            <a:r>
              <a:rPr sz="1200" spc="-30" dirty="0">
                <a:latin typeface="Courier New"/>
                <a:cs typeface="Courier New"/>
              </a:rPr>
              <a:t> </a:t>
            </a:r>
            <a:r>
              <a:rPr sz="1200" spc="-5" dirty="0">
                <a:latin typeface="Courier New"/>
                <a:cs typeface="Courier New"/>
              </a:rPr>
              <a:t>cloak.</a:t>
            </a:r>
            <a:endParaRPr sz="1200">
              <a:latin typeface="Courier New"/>
              <a:cs typeface="Courier New"/>
            </a:endParaRPr>
          </a:p>
          <a:p>
            <a:pPr marL="12700">
              <a:spcBef>
                <a:spcPts val="585"/>
              </a:spcBef>
            </a:pPr>
            <a:r>
              <a:rPr sz="1200" dirty="0">
                <a:latin typeface="Courier New"/>
                <a:cs typeface="Courier New"/>
              </a:rPr>
              <a:t>I </a:t>
            </a:r>
            <a:r>
              <a:rPr sz="1200" spc="-5" dirty="0">
                <a:latin typeface="Courier New"/>
                <a:cs typeface="Courier New"/>
              </a:rPr>
              <a:t>have to make </a:t>
            </a:r>
            <a:r>
              <a:rPr sz="1200" dirty="0">
                <a:latin typeface="Courier New"/>
                <a:cs typeface="Courier New"/>
              </a:rPr>
              <a:t>a</a:t>
            </a:r>
            <a:r>
              <a:rPr sz="1200" spc="-25" dirty="0">
                <a:latin typeface="Courier New"/>
                <a:cs typeface="Courier New"/>
              </a:rPr>
              <a:t> </a:t>
            </a:r>
            <a:r>
              <a:rPr sz="1200" spc="-5" dirty="0">
                <a:latin typeface="Courier New"/>
                <a:cs typeface="Courier New"/>
              </a:rPr>
              <a:t>cloak.</a:t>
            </a:r>
            <a:endParaRPr sz="1200">
              <a:latin typeface="Courier New"/>
              <a:cs typeface="Courier New"/>
            </a:endParaRPr>
          </a:p>
          <a:p>
            <a:pPr marL="12700">
              <a:spcBef>
                <a:spcPts val="585"/>
              </a:spcBef>
            </a:pPr>
            <a:r>
              <a:rPr sz="1200" spc="-5" dirty="0">
                <a:latin typeface="Courier New"/>
                <a:cs typeface="Courier New"/>
              </a:rPr>
              <a:t>And the conclusion, </a:t>
            </a:r>
            <a:r>
              <a:rPr sz="1200" dirty="0">
                <a:latin typeface="Courier New"/>
                <a:cs typeface="Courier New"/>
              </a:rPr>
              <a:t>“</a:t>
            </a:r>
            <a:r>
              <a:rPr sz="1200" b="1" i="1" dirty="0">
                <a:latin typeface="Courier New"/>
                <a:cs typeface="Courier New"/>
              </a:rPr>
              <a:t>I </a:t>
            </a:r>
            <a:r>
              <a:rPr sz="1200" b="1" i="1" spc="-5" dirty="0">
                <a:latin typeface="Courier New"/>
                <a:cs typeface="Courier New"/>
              </a:rPr>
              <a:t>have to make </a:t>
            </a:r>
            <a:r>
              <a:rPr sz="1200" b="1" i="1" dirty="0">
                <a:latin typeface="Courier New"/>
                <a:cs typeface="Courier New"/>
              </a:rPr>
              <a:t>a </a:t>
            </a:r>
            <a:r>
              <a:rPr sz="1200" b="1" i="1" spc="-5" dirty="0">
                <a:latin typeface="Courier New"/>
                <a:cs typeface="Courier New"/>
              </a:rPr>
              <a:t>cloak</a:t>
            </a:r>
            <a:r>
              <a:rPr sz="1200" spc="-5" dirty="0">
                <a:latin typeface="Courier New"/>
                <a:cs typeface="Courier New"/>
              </a:rPr>
              <a:t>” is an</a:t>
            </a:r>
            <a:r>
              <a:rPr sz="1200" spc="-65" dirty="0">
                <a:latin typeface="Courier New"/>
                <a:cs typeface="Courier New"/>
              </a:rPr>
              <a:t> </a:t>
            </a:r>
            <a:r>
              <a:rPr sz="1200" spc="-5" dirty="0">
                <a:latin typeface="Courier New"/>
                <a:cs typeface="Courier New"/>
              </a:rPr>
              <a:t>action</a:t>
            </a:r>
            <a:endParaRPr sz="1200">
              <a:latin typeface="Courier New"/>
              <a:cs typeface="Courier New"/>
            </a:endParaRPr>
          </a:p>
        </p:txBody>
      </p:sp>
      <p:graphicFrame>
        <p:nvGraphicFramePr>
          <p:cNvPr id="5" name="object 5"/>
          <p:cNvGraphicFramePr>
            <a:graphicFrameLocks noGrp="1"/>
          </p:cNvGraphicFramePr>
          <p:nvPr>
            <p:extLst>
              <p:ext uri="{D42A27DB-BD31-4B8C-83A1-F6EECF244321}">
                <p14:modId xmlns:p14="http://schemas.microsoft.com/office/powerpoint/2010/main" val="4096627927"/>
              </p:ext>
            </p:extLst>
          </p:nvPr>
        </p:nvGraphicFramePr>
        <p:xfrm>
          <a:off x="479376" y="1595388"/>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7" name="Date Placeholder 6"/>
          <p:cNvSpPr>
            <a:spLocks noGrp="1"/>
          </p:cNvSpPr>
          <p:nvPr>
            <p:ph type="dt" sz="half" idx="10"/>
          </p:nvPr>
        </p:nvSpPr>
        <p:spPr/>
        <p:txBody>
          <a:bodyPr/>
          <a:lstStyle/>
          <a:p>
            <a:pPr>
              <a:defRPr/>
            </a:pPr>
            <a:fld id="{8A4337EB-5EBF-4627-8E7F-16F2CBC947F9}" type="datetime8">
              <a:rPr lang="en-US" smtClean="0"/>
              <a:t>9/6/2020 3:43 PM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8</a:t>
            </a:fld>
            <a:endParaRPr lang="en-US"/>
          </a:p>
        </p:txBody>
      </p:sp>
    </p:spTree>
    <p:extLst>
      <p:ext uri="{BB962C8B-B14F-4D97-AF65-F5344CB8AC3E}">
        <p14:creationId xmlns:p14="http://schemas.microsoft.com/office/powerpoint/2010/main" val="77708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2664" y="395876"/>
            <a:ext cx="4607392" cy="56682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spc="-5" dirty="0"/>
              <a:t>Areas Contributing to</a:t>
            </a:r>
            <a:r>
              <a:rPr spc="-95" dirty="0"/>
              <a:t> </a:t>
            </a:r>
            <a:r>
              <a:rPr spc="-5" dirty="0"/>
              <a:t>AI</a:t>
            </a:r>
            <a:endParaRPr dirty="0"/>
          </a:p>
        </p:txBody>
      </p:sp>
      <p:sp>
        <p:nvSpPr>
          <p:cNvPr id="3" name="object 3"/>
          <p:cNvSpPr txBox="1"/>
          <p:nvPr/>
        </p:nvSpPr>
        <p:spPr>
          <a:xfrm>
            <a:off x="3143672" y="2429636"/>
            <a:ext cx="6192688" cy="1552989"/>
          </a:xfrm>
          <a:prstGeom prst="rect">
            <a:avLst/>
          </a:prstGeom>
        </p:spPr>
        <p:txBody>
          <a:bodyPr vert="horz" wrap="square" lIns="0" tIns="26670" rIns="0" bIns="0" rtlCol="0">
            <a:spAutoFit/>
          </a:bodyPr>
          <a:lstStyle/>
          <a:p>
            <a:pPr marL="394335" marR="5080" indent="-382270">
              <a:lnSpc>
                <a:spcPts val="2360"/>
              </a:lnSpc>
              <a:spcBef>
                <a:spcPts val="210"/>
              </a:spcBef>
              <a:buFont typeface="Arial"/>
              <a:buChar char="●"/>
              <a:tabLst>
                <a:tab pos="394335" algn="l"/>
                <a:tab pos="394970" algn="l"/>
              </a:tabLst>
            </a:pPr>
            <a:r>
              <a:rPr sz="2000" spc="-5" dirty="0">
                <a:latin typeface="Comic Sans MS"/>
                <a:cs typeface="Comic Sans MS"/>
              </a:rPr>
              <a:t>What are the formal rules to draw valid  conclusions?</a:t>
            </a:r>
            <a:endParaRPr sz="2000" dirty="0">
              <a:latin typeface="Comic Sans MS"/>
              <a:cs typeface="Comic Sans MS"/>
            </a:endParaRPr>
          </a:p>
          <a:p>
            <a:pPr marL="394335" indent="-382270">
              <a:lnSpc>
                <a:spcPts val="2330"/>
              </a:lnSpc>
              <a:buFont typeface="Arial"/>
              <a:buChar char="●"/>
              <a:tabLst>
                <a:tab pos="394335" algn="l"/>
                <a:tab pos="394970" algn="l"/>
              </a:tabLst>
            </a:pPr>
            <a:r>
              <a:rPr sz="2000" spc="-5" dirty="0">
                <a:latin typeface="Comic Sans MS"/>
                <a:cs typeface="Comic Sans MS"/>
              </a:rPr>
              <a:t>What can be</a:t>
            </a:r>
            <a:r>
              <a:rPr sz="2000" spc="-15" dirty="0">
                <a:latin typeface="Comic Sans MS"/>
                <a:cs typeface="Comic Sans MS"/>
              </a:rPr>
              <a:t> </a:t>
            </a:r>
            <a:r>
              <a:rPr sz="2000" spc="-5" dirty="0">
                <a:latin typeface="Comic Sans MS"/>
                <a:cs typeface="Comic Sans MS"/>
              </a:rPr>
              <a:t>computed?</a:t>
            </a:r>
            <a:endParaRPr sz="2000" dirty="0">
              <a:latin typeface="Comic Sans MS"/>
              <a:cs typeface="Comic Sans MS"/>
            </a:endParaRPr>
          </a:p>
          <a:p>
            <a:pPr marL="394335" marR="847725" indent="-382270">
              <a:buFont typeface="Arial"/>
              <a:buChar char="●"/>
              <a:tabLst>
                <a:tab pos="394335" algn="l"/>
                <a:tab pos="394970" algn="l"/>
              </a:tabLst>
            </a:pPr>
            <a:r>
              <a:rPr sz="2000" spc="-5" dirty="0">
                <a:latin typeface="Comic Sans MS"/>
                <a:cs typeface="Comic Sans MS"/>
              </a:rPr>
              <a:t>How do we reason with uncertain  information?</a:t>
            </a:r>
            <a:endParaRPr sz="2000" dirty="0">
              <a:latin typeface="Comic Sans MS"/>
              <a:cs typeface="Comic Sans MS"/>
            </a:endParaRPr>
          </a:p>
        </p:txBody>
      </p:sp>
      <p:graphicFrame>
        <p:nvGraphicFramePr>
          <p:cNvPr id="4" name="object 4"/>
          <p:cNvGraphicFramePr>
            <a:graphicFrameLocks noGrp="1"/>
          </p:cNvGraphicFramePr>
          <p:nvPr>
            <p:extLst>
              <p:ext uri="{D42A27DB-BD31-4B8C-83A1-F6EECF244321}">
                <p14:modId xmlns:p14="http://schemas.microsoft.com/office/powerpoint/2010/main" val="476816197"/>
              </p:ext>
            </p:extLst>
          </p:nvPr>
        </p:nvGraphicFramePr>
        <p:xfrm>
          <a:off x="417785" y="1595387"/>
          <a:ext cx="2346325" cy="4768867"/>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74">
                <a:tc>
                  <a:txBody>
                    <a:bodyPr/>
                    <a:lstStyle/>
                    <a:p>
                      <a:pPr algn="ctr">
                        <a:lnSpc>
                          <a:spcPct val="100000"/>
                        </a:lnSpc>
                        <a:spcBef>
                          <a:spcPts val="1460"/>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74">
                <a:tc>
                  <a:txBody>
                    <a:bodyPr/>
                    <a:lstStyle/>
                    <a:p>
                      <a:pPr algn="ctr">
                        <a:lnSpc>
                          <a:spcPct val="100000"/>
                        </a:lnSpc>
                        <a:spcBef>
                          <a:spcPts val="1460"/>
                        </a:spcBef>
                      </a:pPr>
                      <a:r>
                        <a:rPr sz="1400" spc="-5" dirty="0">
                          <a:latin typeface="Comic Sans MS"/>
                          <a:cs typeface="Comic Sans MS"/>
                        </a:rPr>
                        <a:t>Mathematics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1"/>
                  </a:ext>
                </a:extLst>
              </a:tr>
              <a:tr h="595274">
                <a:tc>
                  <a:txBody>
                    <a:bodyPr/>
                    <a:lstStyle/>
                    <a:p>
                      <a:pPr algn="ctr">
                        <a:lnSpc>
                          <a:spcPct val="100000"/>
                        </a:lnSpc>
                        <a:spcBef>
                          <a:spcPts val="1460"/>
                        </a:spcBef>
                      </a:pPr>
                      <a:r>
                        <a:rPr sz="1400" spc="-5" dirty="0">
                          <a:solidFill>
                            <a:srgbClr val="666666"/>
                          </a:solidFill>
                          <a:latin typeface="Comic Sans MS"/>
                          <a:cs typeface="Comic Sans MS"/>
                        </a:rPr>
                        <a:t>Economics</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74">
                <a:tc>
                  <a:txBody>
                    <a:bodyPr/>
                    <a:lstStyle/>
                    <a:p>
                      <a:pPr algn="ctr">
                        <a:lnSpc>
                          <a:spcPct val="100000"/>
                        </a:lnSpc>
                        <a:spcBef>
                          <a:spcPts val="1460"/>
                        </a:spcBef>
                      </a:pPr>
                      <a:r>
                        <a:rPr sz="1400" spc="-5" dirty="0">
                          <a:solidFill>
                            <a:srgbClr val="666666"/>
                          </a:solidFill>
                          <a:latin typeface="Comic Sans MS"/>
                          <a:cs typeface="Comic Sans MS"/>
                        </a:rPr>
                        <a:t>Neuroscience</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74">
                <a:tc>
                  <a:txBody>
                    <a:bodyPr/>
                    <a:lstStyle/>
                    <a:p>
                      <a:pPr algn="ctr">
                        <a:lnSpc>
                          <a:spcPct val="100000"/>
                        </a:lnSpc>
                        <a:spcBef>
                          <a:spcPts val="1460"/>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74">
                <a:tc>
                  <a:txBody>
                    <a:bodyPr/>
                    <a:lstStyle/>
                    <a:p>
                      <a:pPr algn="ctr">
                        <a:lnSpc>
                          <a:spcPct val="100000"/>
                        </a:lnSpc>
                        <a:spcBef>
                          <a:spcPts val="1460"/>
                        </a:spcBef>
                      </a:pPr>
                      <a:r>
                        <a:rPr sz="1400" spc="-5" dirty="0">
                          <a:solidFill>
                            <a:srgbClr val="666666"/>
                          </a:solidFill>
                          <a:latin typeface="Comic Sans MS"/>
                          <a:cs typeface="Comic Sans MS"/>
                        </a:rPr>
                        <a:t>Computer</a:t>
                      </a:r>
                      <a:r>
                        <a:rPr sz="1400" spc="-2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49">
                <a:tc>
                  <a:txBody>
                    <a:bodyPr/>
                    <a:lstStyle/>
                    <a:p>
                      <a:pPr marL="678180" marR="535305" indent="-136525">
                        <a:lnSpc>
                          <a:spcPts val="1650"/>
                        </a:lnSpc>
                        <a:spcBef>
                          <a:spcPts val="740"/>
                        </a:spcBef>
                      </a:pPr>
                      <a:r>
                        <a:rPr sz="1400" spc="-5" dirty="0">
                          <a:solidFill>
                            <a:srgbClr val="666666"/>
                          </a:solidFill>
                          <a:latin typeface="Comic Sans MS"/>
                          <a:cs typeface="Comic Sans MS"/>
                        </a:rPr>
                        <a:t>Control</a:t>
                      </a:r>
                      <a:r>
                        <a:rPr sz="1400" spc="-90"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939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algn="ctr">
                        <a:lnSpc>
                          <a:spcPct val="100000"/>
                        </a:lnSpc>
                        <a:spcBef>
                          <a:spcPts val="1460"/>
                        </a:spcBef>
                      </a:pPr>
                      <a:r>
                        <a:rPr sz="1400" spc="-5" dirty="0">
                          <a:solidFill>
                            <a:srgbClr val="666666"/>
                          </a:solidFill>
                          <a:latin typeface="Comic Sans MS"/>
                          <a:cs typeface="Comic Sans MS"/>
                        </a:rPr>
                        <a:t>Linguistics</a:t>
                      </a:r>
                      <a:endParaRPr sz="1400" dirty="0">
                        <a:latin typeface="Comic Sans MS"/>
                        <a:cs typeface="Comic Sans MS"/>
                      </a:endParaRPr>
                    </a:p>
                  </a:txBody>
                  <a:tcPr marL="0" marR="0" marT="18542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6" name="Date Placeholder 5"/>
          <p:cNvSpPr>
            <a:spLocks noGrp="1"/>
          </p:cNvSpPr>
          <p:nvPr>
            <p:ph type="dt" sz="half" idx="10"/>
          </p:nvPr>
        </p:nvSpPr>
        <p:spPr/>
        <p:txBody>
          <a:bodyPr/>
          <a:lstStyle/>
          <a:p>
            <a:pPr>
              <a:defRPr/>
            </a:pPr>
            <a:fld id="{48908F3C-E6AF-4286-B389-8CF2DF504B18}" type="datetime8">
              <a:rPr lang="en-US" smtClean="0"/>
              <a:t>9/6/2020 3:43 PM</a:t>
            </a:fld>
            <a:endParaRPr lang="en-US"/>
          </a:p>
        </p:txBody>
      </p:sp>
      <p:sp>
        <p:nvSpPr>
          <p:cNvPr id="7" name="Slide Number Placeholder 6"/>
          <p:cNvSpPr>
            <a:spLocks noGrp="1"/>
          </p:cNvSpPr>
          <p:nvPr>
            <p:ph type="sldNum" sz="quarter" idx="12"/>
          </p:nvPr>
        </p:nvSpPr>
        <p:spPr/>
        <p:txBody>
          <a:bodyPr/>
          <a:lstStyle/>
          <a:p>
            <a:pPr>
              <a:defRPr/>
            </a:pPr>
            <a:fld id="{54CD2F88-8A41-4E7F-9278-91FE67E35F94}" type="slidenum">
              <a:rPr lang="en-US" smtClean="0"/>
              <a:pPr>
                <a:defRPr/>
              </a:pPr>
              <a:t>9</a:t>
            </a:fld>
            <a:endParaRPr lang="en-US"/>
          </a:p>
        </p:txBody>
      </p:sp>
    </p:spTree>
    <p:extLst>
      <p:ext uri="{BB962C8B-B14F-4D97-AF65-F5344CB8AC3E}">
        <p14:creationId xmlns:p14="http://schemas.microsoft.com/office/powerpoint/2010/main" val="2883789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10401</TotalTime>
  <Words>2299</Words>
  <Application>Microsoft Office PowerPoint</Application>
  <PresentationFormat>Widescreen</PresentationFormat>
  <Paragraphs>614</Paragraphs>
  <Slides>61</Slides>
  <Notes>8</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61</vt:i4>
      </vt:variant>
    </vt:vector>
  </HeadingPairs>
  <TitlesOfParts>
    <vt:vector size="77" baseType="lpstr">
      <vt:lpstr>Adobe Caslon Pro</vt:lpstr>
      <vt:lpstr>Adobe Caslon Pro Bold</vt:lpstr>
      <vt:lpstr>Arial</vt:lpstr>
      <vt:lpstr>Calibri</vt:lpstr>
      <vt:lpstr>Comic Sans MS</vt:lpstr>
      <vt:lpstr>Courier New</vt:lpstr>
      <vt:lpstr>DejaVu Sans</vt:lpstr>
      <vt:lpstr>Helvetica</vt:lpstr>
      <vt:lpstr>Helvetica Neue</vt:lpstr>
      <vt:lpstr>Monotype Corsiva</vt:lpstr>
      <vt:lpstr>Noto Sans SC Regular</vt:lpstr>
      <vt:lpstr>Palatino</vt:lpstr>
      <vt:lpstr>Palatino Linotype</vt:lpstr>
      <vt:lpstr>Symbol</vt:lpstr>
      <vt:lpstr>Wingdings</vt:lpstr>
      <vt:lpstr>Office Theme</vt:lpstr>
      <vt:lpstr>PowerPoint Presentation</vt:lpstr>
      <vt:lpstr>PowerPoint Presentation</vt:lpstr>
      <vt:lpstr>Areas Contributing to AI</vt:lpstr>
      <vt:lpstr>Areas Contributing to AI</vt:lpstr>
      <vt:lpstr>Areas Contributing to AI</vt:lpstr>
      <vt:lpstr>Areas Contributing to AI</vt:lpstr>
      <vt:lpstr>Areas Contributing to AI</vt:lpstr>
      <vt:lpstr>Areas Contributing to AI</vt:lpstr>
      <vt:lpstr>Areas Contributing to AI</vt:lpstr>
      <vt:lpstr>Areas Contributing to AI</vt:lpstr>
      <vt:lpstr>Areas Contributing to AI</vt:lpstr>
      <vt:lpstr>Areas Contributing to AI</vt:lpstr>
      <vt:lpstr>Areas Contributing to AI</vt:lpstr>
      <vt:lpstr>Areas Contributing to AI</vt:lpstr>
      <vt:lpstr>Areas Contributing to AI</vt:lpstr>
      <vt:lpstr>Areas Contributing to AI</vt:lpstr>
      <vt:lpstr>Areas Contributing to AI</vt:lpstr>
      <vt:lpstr>Areas Contributing to AI</vt:lpstr>
      <vt:lpstr>Deep Learning Breakthroughs (2012 – Present)</vt:lpstr>
      <vt:lpstr>Modern AI (2012 – Present): Deep Learning Impact</vt:lpstr>
      <vt:lpstr>How is the AI of this Era is Different?</vt:lpstr>
      <vt:lpstr>Other Modern AI Factors</vt:lpstr>
      <vt:lpstr>AI in Transportation</vt:lpstr>
      <vt:lpstr>AI in Social Media</vt:lpstr>
      <vt:lpstr>PowerPoint Presentation</vt:lpstr>
      <vt:lpstr>Outline</vt:lpstr>
      <vt:lpstr>Agents</vt:lpstr>
      <vt:lpstr>Agents and environments</vt:lpstr>
      <vt:lpstr>Vacuum-cleaner world</vt:lpstr>
      <vt:lpstr>A vacuum-cleaner agent</vt:lpstr>
      <vt:lpstr>Rational agents</vt:lpstr>
      <vt:lpstr>Rational agents</vt:lpstr>
      <vt:lpstr>Rational agents</vt:lpstr>
      <vt:lpstr>PEAS</vt:lpstr>
      <vt:lpstr>PEAS - Automated taxi driver</vt:lpstr>
      <vt:lpstr>PEAS - Medical diagnosis system</vt:lpstr>
      <vt:lpstr>PEAS - Part-picking robot</vt:lpstr>
      <vt:lpstr>PEAS - Interactive English tutor</vt:lpstr>
      <vt:lpstr>Environment types</vt:lpstr>
      <vt:lpstr>Environment types</vt:lpstr>
      <vt:lpstr>Environment types</vt:lpstr>
      <vt:lpstr>Environment types</vt:lpstr>
      <vt:lpstr>Environment types</vt:lpstr>
      <vt:lpstr>Environment types</vt:lpstr>
      <vt:lpstr>Environment types</vt:lpstr>
      <vt:lpstr>Agent functions and programs</vt:lpstr>
      <vt:lpstr>Table-lookup agent</vt:lpstr>
      <vt:lpstr>Agent types</vt:lpstr>
      <vt:lpstr>Simple reflex agents</vt:lpstr>
      <vt:lpstr>Simple reflex agents</vt:lpstr>
      <vt:lpstr>Agent program for a vacuum-cleaner agent</vt:lpstr>
      <vt:lpstr>Model-based reflex agents</vt:lpstr>
      <vt:lpstr>Model-based reflex agents</vt:lpstr>
      <vt:lpstr>Goal-based agents</vt:lpstr>
      <vt:lpstr>Utility-based agents</vt:lpstr>
      <vt:lpstr>Learning agents</vt:lpstr>
      <vt:lpstr>Three broad categories of ML</vt:lpstr>
      <vt:lpstr>Google Data Centre Cooling</vt:lpstr>
      <vt:lpstr>Google Data Centre Cooling</vt:lpstr>
      <vt:lpstr>Google Data Centre Cooling</vt:lpstr>
      <vt:lpstr>Thank You</vt:lpstr>
    </vt:vector>
  </TitlesOfParts>
  <Company>ambiaance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saikishor jangiti</dc:creator>
  <cp:lastModifiedBy>Admin</cp:lastModifiedBy>
  <cp:revision>1049</cp:revision>
  <dcterms:created xsi:type="dcterms:W3CDTF">2011-05-03T06:18:41Z</dcterms:created>
  <dcterms:modified xsi:type="dcterms:W3CDTF">2020-09-06T10:15:33Z</dcterms:modified>
</cp:coreProperties>
</file>